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32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50"/>
  </p:notesMasterIdLst>
  <p:sldIdLst>
    <p:sldId id="256" r:id="rId2"/>
    <p:sldId id="302" r:id="rId3"/>
    <p:sldId id="258" r:id="rId4"/>
    <p:sldId id="259" r:id="rId5"/>
    <p:sldId id="305" r:id="rId6"/>
    <p:sldId id="308" r:id="rId7"/>
    <p:sldId id="338" r:id="rId8"/>
    <p:sldId id="310" r:id="rId9"/>
    <p:sldId id="306" r:id="rId10"/>
    <p:sldId id="311" r:id="rId11"/>
    <p:sldId id="312" r:id="rId12"/>
    <p:sldId id="262" r:id="rId13"/>
    <p:sldId id="342" r:id="rId14"/>
    <p:sldId id="313" r:id="rId15"/>
    <p:sldId id="264" r:id="rId16"/>
    <p:sldId id="346" r:id="rId17"/>
    <p:sldId id="315" r:id="rId18"/>
    <p:sldId id="343" r:id="rId19"/>
    <p:sldId id="344" r:id="rId20"/>
    <p:sldId id="316" r:id="rId21"/>
    <p:sldId id="314" r:id="rId22"/>
    <p:sldId id="317" r:id="rId23"/>
    <p:sldId id="345" r:id="rId24"/>
    <p:sldId id="326" r:id="rId25"/>
    <p:sldId id="266" r:id="rId26"/>
    <p:sldId id="265" r:id="rId27"/>
    <p:sldId id="318" r:id="rId28"/>
    <p:sldId id="319" r:id="rId29"/>
    <p:sldId id="321" r:id="rId30"/>
    <p:sldId id="322" r:id="rId31"/>
    <p:sldId id="320" r:id="rId32"/>
    <p:sldId id="323" r:id="rId33"/>
    <p:sldId id="328" r:id="rId34"/>
    <p:sldId id="341" r:id="rId35"/>
    <p:sldId id="270" r:id="rId36"/>
    <p:sldId id="324" r:id="rId37"/>
    <p:sldId id="325" r:id="rId38"/>
    <p:sldId id="329" r:id="rId39"/>
    <p:sldId id="275" r:id="rId40"/>
    <p:sldId id="330" r:id="rId41"/>
    <p:sldId id="331" r:id="rId42"/>
    <p:sldId id="333" r:id="rId43"/>
    <p:sldId id="274" r:id="rId44"/>
    <p:sldId id="332" r:id="rId45"/>
    <p:sldId id="334" r:id="rId46"/>
    <p:sldId id="335" r:id="rId47"/>
    <p:sldId id="336" r:id="rId48"/>
    <p:sldId id="337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A7F0B-DC40-42E7-8F21-D599FBC0C8AA}">
  <a:tblStyle styleId="{14FA7F0B-DC40-42E7-8F21-D599FBC0C8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 varScale="1">
        <p:scale>
          <a:sx n="107" d="100"/>
          <a:sy n="107" d="100"/>
        </p:scale>
        <p:origin x="758" y="62"/>
      </p:cViewPr>
      <p:guideLst>
        <p:guide orient="horz" pos="576"/>
        <p:guide pos="2880"/>
      </p:guideLst>
    </p:cSldViewPr>
  </p:slideViewPr>
  <p:outlineViewPr>
    <p:cViewPr>
      <p:scale>
        <a:sx n="33" d="100"/>
        <a:sy n="33" d="100"/>
      </p:scale>
      <p:origin x="36" y="43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54707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2e85277c2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2e85277c2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e7c5a6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4e7c5a6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4e7c5a60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4e7c5a60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e85277c2_0_4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e85277c2_0_4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e85277c2_0_4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e85277c2_0_4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4e7c5a60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4e7c5a60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e85277c2_0_4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e85277c2_0_4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e7c5a6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4e7c5a6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4e7c5a60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4e7c5a60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4e7c5a6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4e7c5a6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2e85277c2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2e85277c2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4e7c5a60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4e7c5a60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2e85277c2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2e85277c2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4e7c5a60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4e7c5a60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4e7c5a60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4e7c5a60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2e85277c2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2e85277c2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2e85277c2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2e85277c2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22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d20e6a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d20e6a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931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4e7c5a60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4e7c5a60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19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4e7c5a60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4e7c5a60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313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2e85277c2_0_4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2e85277c2_0_4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675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2e85277c2_0_4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2e85277c2_0_4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29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2e85277c2_0_4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2e85277c2_0_4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177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2e85277c2_0_4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2e85277c2_0_4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02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2e85277c2_0_4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2e85277c2_0_4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2e85277c2_0_4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2e85277c2_0_4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2e85277c2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2e85277c2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e7c5a6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4e7c5a6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2e85277c2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2e85277c2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e85277c2_0_4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e85277c2_0_4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e7c5a6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4e7c5a6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2e85277c2_0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2e85277c2_0_4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6812650" y="-1965225"/>
            <a:ext cx="4165200" cy="4165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720300" y="2193500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27797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257550" y="219350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792551" y="2199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721422" y="3967466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8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9"/>
          </p:nvPr>
        </p:nvSpPr>
        <p:spPr>
          <a:xfrm>
            <a:off x="3256575" y="3960987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0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1"/>
          </p:nvPr>
        </p:nvSpPr>
        <p:spPr>
          <a:xfrm>
            <a:off x="5792551" y="3967463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10800000" flipH="1">
            <a:off x="-15825" y="153044"/>
            <a:ext cx="2913450" cy="579363"/>
            <a:chOff x="267350" y="-205412"/>
            <a:chExt cx="2913450" cy="579363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flipH="1">
            <a:off x="6246375" y="4411094"/>
            <a:ext cx="2913450" cy="579363"/>
            <a:chOff x="267350" y="-205412"/>
            <a:chExt cx="2913450" cy="579363"/>
          </a:xfrm>
        </p:grpSpPr>
        <p:cxnSp>
          <p:nvCxnSpPr>
            <p:cNvPr id="111" name="Google Shape;111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-1035875" y="3858700"/>
            <a:ext cx="2207400" cy="22074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863825" y="3564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15500" y="23541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713400" y="3188100"/>
            <a:ext cx="4041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488569" y="3741700"/>
            <a:ext cx="445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4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3577350" y="510150"/>
            <a:ext cx="2976600" cy="2976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2430600" y="2102850"/>
            <a:ext cx="3242100" cy="3242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14475" y="706900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"/>
          </p:nvPr>
        </p:nvSpPr>
        <p:spPr>
          <a:xfrm>
            <a:off x="713400" y="1751013"/>
            <a:ext cx="2694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350000" y="-1199175"/>
            <a:ext cx="3242100" cy="3242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2467950" y="1403350"/>
            <a:ext cx="3605100" cy="3605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6004575" y="-9531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5727450" y="2469075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1"/>
          </p:nvPr>
        </p:nvSpPr>
        <p:spPr>
          <a:xfrm>
            <a:off x="5727451" y="3513212"/>
            <a:ext cx="2694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-1461700" y="-1217787"/>
            <a:ext cx="3337200" cy="333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5914475" y="-2874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713400" y="1371300"/>
            <a:ext cx="27987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713401" y="2848805"/>
            <a:ext cx="279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-1505500" y="-21275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6867525" y="3073025"/>
            <a:ext cx="4267200" cy="426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713400" y="1679100"/>
            <a:ext cx="31536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1"/>
          </p:nvPr>
        </p:nvSpPr>
        <p:spPr>
          <a:xfrm>
            <a:off x="713401" y="2294701"/>
            <a:ext cx="3153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3238550" y="-21467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6500" y="3183350"/>
            <a:ext cx="4210200" cy="4210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"/>
          </p:nvPr>
        </p:nvSpPr>
        <p:spPr>
          <a:xfrm>
            <a:off x="2087250" y="1890338"/>
            <a:ext cx="49695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2400" b="1"/>
            </a:lvl9pPr>
          </a:lstStyle>
          <a:p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 rot="10800000">
            <a:off x="5616663" y="1088700"/>
            <a:ext cx="3559050" cy="1211775"/>
            <a:chOff x="-365050" y="-837825"/>
            <a:chExt cx="3559050" cy="1211775"/>
          </a:xfrm>
        </p:grpSpPr>
        <p:cxnSp>
          <p:nvCxnSpPr>
            <p:cNvPr id="224" name="Google Shape;224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-31712" y="3392325"/>
            <a:ext cx="3559050" cy="1211775"/>
            <a:chOff x="-365050" y="-837825"/>
            <a:chExt cx="3559050" cy="1211775"/>
          </a:xfrm>
        </p:grpSpPr>
        <p:cxnSp>
          <p:nvCxnSpPr>
            <p:cNvPr id="227" name="Google Shape;227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1230550" y="-769700"/>
            <a:ext cx="6682800" cy="66828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hasCustomPrompt="1"/>
          </p:nvPr>
        </p:nvSpPr>
        <p:spPr>
          <a:xfrm>
            <a:off x="4977113" y="2924625"/>
            <a:ext cx="24747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4979010" y="3296625"/>
            <a:ext cx="2470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 idx="2" hasCustomPrompt="1"/>
          </p:nvPr>
        </p:nvSpPr>
        <p:spPr>
          <a:xfrm>
            <a:off x="3334625" y="1181550"/>
            <a:ext cx="24786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3337400" y="1553550"/>
            <a:ext cx="2474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 idx="4" hasCustomPrompt="1"/>
          </p:nvPr>
        </p:nvSpPr>
        <p:spPr>
          <a:xfrm>
            <a:off x="1692163" y="2924625"/>
            <a:ext cx="24708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5"/>
          </p:nvPr>
        </p:nvSpPr>
        <p:spPr>
          <a:xfrm>
            <a:off x="1694059" y="3296625"/>
            <a:ext cx="2466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-1457575" y="1551000"/>
            <a:ext cx="2041500" cy="2041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8560075" y="1551000"/>
            <a:ext cx="2041500" cy="2041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16061" y="20588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2"/>
          </p:nvPr>
        </p:nvSpPr>
        <p:spPr>
          <a:xfrm>
            <a:off x="716075" y="2418990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3"/>
          </p:nvPr>
        </p:nvSpPr>
        <p:spPr>
          <a:xfrm>
            <a:off x="3439499" y="28208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4"/>
          </p:nvPr>
        </p:nvSpPr>
        <p:spPr>
          <a:xfrm>
            <a:off x="3439507" y="31810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5"/>
          </p:nvPr>
        </p:nvSpPr>
        <p:spPr>
          <a:xfrm>
            <a:off x="6162949" y="15954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6"/>
          </p:nvPr>
        </p:nvSpPr>
        <p:spPr>
          <a:xfrm>
            <a:off x="6162951" y="19556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487620" y="186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93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-1516225" y="-1404550"/>
            <a:ext cx="3068700" cy="30687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5951800" y="21224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2077786" y="3576700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2077800" y="392700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4801224" y="3576700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801232" y="3927000"/>
            <a:ext cx="226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4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2153675" y="16979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-1208625" y="-1334437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713400" y="1161450"/>
            <a:ext cx="35412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2"/>
          </p:nvPr>
        </p:nvSpPr>
        <p:spPr>
          <a:xfrm>
            <a:off x="1815525" y="3248450"/>
            <a:ext cx="3645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012125" y="397400"/>
            <a:ext cx="2811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044925" y="972750"/>
            <a:ext cx="7054200" cy="22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152926" y="3188550"/>
            <a:ext cx="48384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72" name="Google Shape;72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4" name="Google Shape;74;p11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75" name="Google Shape;75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7" name="Google Shape;77;p11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78" name="Google Shape;78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82" name="Google Shape;82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3" r:id="rId19"/>
    <p:sldLayoutId id="2147483674" r:id="rId20"/>
    <p:sldLayoutId id="2147483677" r:id="rId21"/>
    <p:sldLayoutId id="214748367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332275" y="319250"/>
            <a:ext cx="5121600" cy="27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332275" y="18762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1056034" y="-113089"/>
            <a:ext cx="5599947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Smart Autonomous   Electric Vehicle  </a:t>
            </a:r>
            <a:endParaRPr sz="3200"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786509" y="1876225"/>
            <a:ext cx="38523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/>
            <a:r>
              <a:rPr lang="en-US" dirty="0"/>
              <a:t>(SAEV)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343925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31"/>
          <p:cNvGrpSpPr/>
          <p:nvPr/>
        </p:nvGrpSpPr>
        <p:grpSpPr>
          <a:xfrm flipH="1">
            <a:off x="5249200" y="3311600"/>
            <a:ext cx="3971000" cy="1636900"/>
            <a:chOff x="-790200" y="-1262950"/>
            <a:chExt cx="3971000" cy="1636900"/>
          </a:xfrm>
        </p:grpSpPr>
        <p:cxnSp>
          <p:nvCxnSpPr>
            <p:cNvPr id="294" name="Google Shape;294;p31"/>
            <p:cNvCxnSpPr/>
            <p:nvPr/>
          </p:nvCxnSpPr>
          <p:spPr>
            <a:xfrm>
              <a:off x="-790200" y="-1262950"/>
              <a:ext cx="1633200" cy="1633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1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96" name="Google Shape;296;p31"/>
          <p:cNvGrpSpPr/>
          <p:nvPr/>
        </p:nvGrpSpPr>
        <p:grpSpPr>
          <a:xfrm>
            <a:off x="5205411" y="-75307"/>
            <a:ext cx="1728661" cy="837300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8662"/>
            <a:ext cx="4572000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>
            <a:spLocks noGrp="1"/>
          </p:cNvSpPr>
          <p:nvPr>
            <p:ph type="title"/>
          </p:nvPr>
        </p:nvSpPr>
        <p:spPr>
          <a:xfrm>
            <a:off x="656995" y="95250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dirty="0"/>
          </a:p>
        </p:txBody>
      </p:sp>
      <p:sp>
        <p:nvSpPr>
          <p:cNvPr id="606" name="Google Shape;606;p44"/>
          <p:cNvSpPr txBox="1"/>
          <p:nvPr/>
        </p:nvSpPr>
        <p:spPr>
          <a:xfrm>
            <a:off x="1189376" y="1193213"/>
            <a:ext cx="2239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1122475" y="747713"/>
            <a:ext cx="4230575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  <a:latin typeface="Abel"/>
                <a:ea typeface="Abel"/>
                <a:cs typeface="Abel"/>
                <a:sym typeface="Abel"/>
              </a:rPr>
              <a:t>A car which is capable of understanding and processing the </a:t>
            </a:r>
          </a:p>
          <a:p>
            <a:pPr lvl="0"/>
            <a:r>
              <a:rPr lang="en-US" sz="1800" b="1" dirty="0">
                <a:solidFill>
                  <a:schemeClr val="bg1"/>
                </a:solidFill>
                <a:latin typeface="Abel"/>
                <a:ea typeface="Abel"/>
                <a:cs typeface="Abel"/>
                <a:sym typeface="Abel"/>
              </a:rPr>
              <a:t>surrounding environment </a:t>
            </a:r>
          </a:p>
        </p:txBody>
      </p:sp>
      <p:sp>
        <p:nvSpPr>
          <p:cNvPr id="611" name="Google Shape;611;p44"/>
          <p:cNvSpPr txBox="1"/>
          <p:nvPr/>
        </p:nvSpPr>
        <p:spPr>
          <a:xfrm>
            <a:off x="1173475" y="2939276"/>
            <a:ext cx="3409051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make sure that the control system for an autonomous car ensures safety regardless of </a:t>
            </a:r>
            <a:r>
              <a:rPr lang="en-US" sz="20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human unpredictability</a:t>
            </a:r>
            <a:endParaRPr sz="20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720300" y="1844627"/>
            <a:ext cx="320400" cy="32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1189376" y="1760520"/>
            <a:ext cx="4525624" cy="48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to remove the need of human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intervention with automatic decision-making system</a:t>
            </a:r>
          </a:p>
        </p:txBody>
      </p:sp>
      <p:sp>
        <p:nvSpPr>
          <p:cNvPr id="614" name="Google Shape;614;p44"/>
          <p:cNvSpPr txBox="1"/>
          <p:nvPr/>
        </p:nvSpPr>
        <p:spPr>
          <a:xfrm>
            <a:off x="1122474" y="4049975"/>
            <a:ext cx="409722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some companies have turned to Self-driving vehicles by using sensors to sense and driving safely</a:t>
            </a:r>
            <a:endParaRPr sz="18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8492422" y="1350699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8462534" y="3824658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12;p44"/>
          <p:cNvSpPr/>
          <p:nvPr/>
        </p:nvSpPr>
        <p:spPr>
          <a:xfrm>
            <a:off x="734984" y="4145058"/>
            <a:ext cx="320400" cy="32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08;p44"/>
          <p:cNvSpPr/>
          <p:nvPr/>
        </p:nvSpPr>
        <p:spPr>
          <a:xfrm>
            <a:off x="712509" y="2939276"/>
            <a:ext cx="320400" cy="32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13;p44"/>
          <p:cNvSpPr txBox="1"/>
          <p:nvPr/>
        </p:nvSpPr>
        <p:spPr>
          <a:xfrm>
            <a:off x="4824536" y="1118585"/>
            <a:ext cx="3871525" cy="48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Google Shape;608;p44"/>
          <p:cNvSpPr/>
          <p:nvPr/>
        </p:nvSpPr>
        <p:spPr>
          <a:xfrm>
            <a:off x="766226" y="882292"/>
            <a:ext cx="320400" cy="32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0" name="Picture 4" descr="Autonomous Driving: What's the Rush? | QAD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255025"/>
            <a:ext cx="3957023" cy="481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1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 descr="How Tesla Is Using Artificial Intelligence to Create The Autonomous Cars Of  The Future | Bernard Mar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9" name="Google Shape;559;p42"/>
          <p:cNvSpPr/>
          <p:nvPr/>
        </p:nvSpPr>
        <p:spPr>
          <a:xfrm>
            <a:off x="0" y="0"/>
            <a:ext cx="3823113" cy="1168400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title"/>
          </p:nvPr>
        </p:nvSpPr>
        <p:spPr>
          <a:xfrm>
            <a:off x="0" y="434332"/>
            <a:ext cx="3893704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/>
              <a:t>Environment processing</a:t>
            </a:r>
            <a:endParaRPr dirty="0"/>
          </a:p>
        </p:txBody>
      </p:sp>
      <p:grpSp>
        <p:nvGrpSpPr>
          <p:cNvPr id="561" name="Google Shape;561;p42"/>
          <p:cNvGrpSpPr/>
          <p:nvPr/>
        </p:nvGrpSpPr>
        <p:grpSpPr>
          <a:xfrm>
            <a:off x="2926338" y="913600"/>
            <a:ext cx="896775" cy="149400"/>
            <a:chOff x="1664075" y="4088600"/>
            <a:chExt cx="896775" cy="149400"/>
          </a:xfrm>
        </p:grpSpPr>
        <p:sp>
          <p:nvSpPr>
            <p:cNvPr id="562" name="Google Shape;562;p42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2"/>
          <p:cNvGrpSpPr/>
          <p:nvPr/>
        </p:nvGrpSpPr>
        <p:grpSpPr>
          <a:xfrm>
            <a:off x="155325" y="140888"/>
            <a:ext cx="987245" cy="256500"/>
            <a:chOff x="713275" y="4065425"/>
            <a:chExt cx="987245" cy="256500"/>
          </a:xfrm>
        </p:grpSpPr>
        <p:sp>
          <p:nvSpPr>
            <p:cNvPr id="567" name="Google Shape;567;p4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31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53111" y="30430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sz="4000" dirty="0">
                <a:latin typeface="Calibri"/>
                <a:ea typeface="Calibri"/>
                <a:cs typeface="Arial"/>
              </a:rPr>
              <a:t>SYSTEM DESIGN</a:t>
            </a:r>
            <a:br>
              <a:rPr lang="en-US" sz="1800" dirty="0">
                <a:latin typeface="Calibri"/>
                <a:ea typeface="Calibri"/>
                <a:cs typeface="Arial"/>
              </a:rPr>
            </a:br>
            <a:endParaRPr dirty="0"/>
          </a:p>
        </p:txBody>
      </p:sp>
      <p:grpSp>
        <p:nvGrpSpPr>
          <p:cNvPr id="451" name="Google Shape;451;p37"/>
          <p:cNvGrpSpPr/>
          <p:nvPr/>
        </p:nvGrpSpPr>
        <p:grpSpPr>
          <a:xfrm>
            <a:off x="833125" y="1810575"/>
            <a:ext cx="987245" cy="256500"/>
            <a:chOff x="713275" y="4065425"/>
            <a:chExt cx="987245" cy="256500"/>
          </a:xfrm>
        </p:grpSpPr>
        <p:sp>
          <p:nvSpPr>
            <p:cNvPr id="452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58" name="Google Shape;458;p37"/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2" name="Google Shape;462;p37"/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3831439" y="8580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4818745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1;p34"/>
          <p:cNvSpPr/>
          <p:nvPr/>
        </p:nvSpPr>
        <p:spPr>
          <a:xfrm>
            <a:off x="585518" y="622999"/>
            <a:ext cx="1956704" cy="983151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34"/>
          <p:cNvSpPr txBox="1">
            <a:spLocks/>
          </p:cNvSpPr>
          <p:nvPr/>
        </p:nvSpPr>
        <p:spPr>
          <a:xfrm>
            <a:off x="928648" y="494438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4000" dirty="0">
                <a:solidFill>
                  <a:schemeClr val="dk2"/>
                </a:solidFill>
              </a:rPr>
              <a:t>02</a:t>
            </a:r>
          </a:p>
        </p:txBody>
      </p:sp>
      <p:pic>
        <p:nvPicPr>
          <p:cNvPr id="5124" name="Picture 4" descr="Tesla Cyber Truck Images – Browse 30 Stock Photos, Vectors, and Video | 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13" y="1098249"/>
            <a:ext cx="5190912" cy="258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A532-1275-5989-7C0C-832279AA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00" y="250031"/>
            <a:ext cx="6363956" cy="785813"/>
          </a:xfrm>
        </p:spPr>
        <p:txBody>
          <a:bodyPr/>
          <a:lstStyle/>
          <a:p>
            <a:r>
              <a:rPr lang="en-US" dirty="0"/>
              <a:t>Requirements and Specification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8CABD-4E77-D7A9-2240-C7EACD76A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1371600"/>
            <a:ext cx="4254937" cy="3232500"/>
          </a:xfrm>
        </p:spPr>
        <p:txBody>
          <a:bodyPr/>
          <a:lstStyle/>
          <a:p>
            <a:r>
              <a:rPr lang="en-US" dirty="0"/>
              <a:t>The autonomous car can path a route surrounded by white lanes and recognize signs, traffic light, or objects and interact with them.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Fourth primary devices are used: the Raspberry pi, the raspberry pi camera v2, the motor driver connected to 4 dc motors and Arduino uno.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D3ED43E-B4B8-68A8-7890-752D12234A13}"/>
              </a:ext>
            </a:extLst>
          </p:cNvPr>
          <p:cNvSpPr/>
          <p:nvPr/>
        </p:nvSpPr>
        <p:spPr>
          <a:xfrm>
            <a:off x="328613" y="1514475"/>
            <a:ext cx="342900" cy="36433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CF63554-93A5-74DC-2C73-E95DBC0E94CB}"/>
              </a:ext>
            </a:extLst>
          </p:cNvPr>
          <p:cNvSpPr/>
          <p:nvPr/>
        </p:nvSpPr>
        <p:spPr>
          <a:xfrm>
            <a:off x="328613" y="3178969"/>
            <a:ext cx="342900" cy="36433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2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7"/>
          <p:cNvSpPr/>
          <p:nvPr/>
        </p:nvSpPr>
        <p:spPr>
          <a:xfrm>
            <a:off x="987150" y="757350"/>
            <a:ext cx="7169700" cy="3628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7"/>
          <p:cNvSpPr/>
          <p:nvPr/>
        </p:nvSpPr>
        <p:spPr>
          <a:xfrm>
            <a:off x="4773725" y="2821275"/>
            <a:ext cx="2881500" cy="12735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7"/>
          <p:cNvSpPr/>
          <p:nvPr/>
        </p:nvSpPr>
        <p:spPr>
          <a:xfrm>
            <a:off x="1486750" y="2821275"/>
            <a:ext cx="2881500" cy="12735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7"/>
          <p:cNvSpPr/>
          <p:nvPr/>
        </p:nvSpPr>
        <p:spPr>
          <a:xfrm>
            <a:off x="3131250" y="1078200"/>
            <a:ext cx="2881500" cy="12735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47"/>
          <p:cNvGrpSpPr/>
          <p:nvPr/>
        </p:nvGrpSpPr>
        <p:grpSpPr>
          <a:xfrm>
            <a:off x="-37975" y="409450"/>
            <a:ext cx="2505025" cy="1195729"/>
            <a:chOff x="-349025" y="-821779"/>
            <a:chExt cx="2505025" cy="1195729"/>
          </a:xfrm>
        </p:grpSpPr>
        <p:cxnSp>
          <p:nvCxnSpPr>
            <p:cNvPr id="687" name="Google Shape;687;p47"/>
            <p:cNvCxnSpPr/>
            <p:nvPr/>
          </p:nvCxnSpPr>
          <p:spPr>
            <a:xfrm>
              <a:off x="-349025" y="-821779"/>
              <a:ext cx="1192200" cy="1192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7"/>
            <p:cNvCxnSpPr/>
            <p:nvPr/>
          </p:nvCxnSpPr>
          <p:spPr>
            <a:xfrm>
              <a:off x="839600" y="373950"/>
              <a:ext cx="1316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89" name="Google Shape;689;p47"/>
          <p:cNvGrpSpPr/>
          <p:nvPr/>
        </p:nvGrpSpPr>
        <p:grpSpPr>
          <a:xfrm flipH="1">
            <a:off x="6676950" y="409450"/>
            <a:ext cx="2505025" cy="1195729"/>
            <a:chOff x="-349025" y="-821779"/>
            <a:chExt cx="2505025" cy="1195729"/>
          </a:xfrm>
        </p:grpSpPr>
        <p:cxnSp>
          <p:nvCxnSpPr>
            <p:cNvPr id="690" name="Google Shape;690;p47"/>
            <p:cNvCxnSpPr/>
            <p:nvPr/>
          </p:nvCxnSpPr>
          <p:spPr>
            <a:xfrm>
              <a:off x="-349025" y="-821779"/>
              <a:ext cx="1192200" cy="1192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7"/>
            <p:cNvCxnSpPr/>
            <p:nvPr/>
          </p:nvCxnSpPr>
          <p:spPr>
            <a:xfrm>
              <a:off x="839600" y="373950"/>
              <a:ext cx="1316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692" name="Google Shape;692;p47"/>
          <p:cNvSpPr/>
          <p:nvPr/>
        </p:nvSpPr>
        <p:spPr>
          <a:xfrm>
            <a:off x="713395" y="20491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7"/>
          <p:cNvSpPr/>
          <p:nvPr/>
        </p:nvSpPr>
        <p:spPr>
          <a:xfrm>
            <a:off x="1284901" y="2049100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7"/>
          <p:cNvSpPr/>
          <p:nvPr/>
        </p:nvSpPr>
        <p:spPr>
          <a:xfrm>
            <a:off x="7913439" y="2706325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7"/>
          <p:cNvSpPr/>
          <p:nvPr/>
        </p:nvSpPr>
        <p:spPr>
          <a:xfrm>
            <a:off x="4979000" y="77640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7"/>
          <p:cNvSpPr/>
          <p:nvPr/>
        </p:nvSpPr>
        <p:spPr>
          <a:xfrm>
            <a:off x="6676950" y="247185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7"/>
          <p:cNvSpPr/>
          <p:nvPr/>
        </p:nvSpPr>
        <p:spPr>
          <a:xfrm>
            <a:off x="3390825" y="247185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7"/>
          <p:cNvSpPr txBox="1">
            <a:spLocks noGrp="1"/>
          </p:cNvSpPr>
          <p:nvPr>
            <p:ph type="subTitle" idx="3"/>
          </p:nvPr>
        </p:nvSpPr>
        <p:spPr>
          <a:xfrm>
            <a:off x="3337400" y="1078200"/>
            <a:ext cx="2474700" cy="1170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b="1" dirty="0"/>
              <a:t>Action Module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47"/>
          <p:cNvSpPr txBox="1">
            <a:spLocks noGrp="1"/>
          </p:cNvSpPr>
          <p:nvPr>
            <p:ph type="subTitle" idx="1"/>
          </p:nvPr>
        </p:nvSpPr>
        <p:spPr>
          <a:xfrm>
            <a:off x="4979010" y="2834575"/>
            <a:ext cx="2470800" cy="115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b="1" dirty="0"/>
              <a:t>User Control module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47"/>
          <p:cNvSpPr txBox="1">
            <a:spLocks noGrp="1"/>
          </p:cNvSpPr>
          <p:nvPr>
            <p:ph type="subTitle" idx="5"/>
          </p:nvPr>
        </p:nvSpPr>
        <p:spPr>
          <a:xfrm>
            <a:off x="1694059" y="2834575"/>
            <a:ext cx="2466900" cy="115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b="1" dirty="0"/>
              <a:t>Vision and computing module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4" name="Google Shape;704;p47"/>
          <p:cNvGrpSpPr/>
          <p:nvPr/>
        </p:nvGrpSpPr>
        <p:grpSpPr>
          <a:xfrm>
            <a:off x="297650" y="4604088"/>
            <a:ext cx="987245" cy="256500"/>
            <a:chOff x="713275" y="4065425"/>
            <a:chExt cx="987245" cy="256500"/>
          </a:xfrm>
        </p:grpSpPr>
        <p:sp>
          <p:nvSpPr>
            <p:cNvPr id="705" name="Google Shape;705;p4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7"/>
          <p:cNvGrpSpPr/>
          <p:nvPr/>
        </p:nvGrpSpPr>
        <p:grpSpPr>
          <a:xfrm>
            <a:off x="7850975" y="282863"/>
            <a:ext cx="987245" cy="256500"/>
            <a:chOff x="713275" y="4065425"/>
            <a:chExt cx="987245" cy="256500"/>
          </a:xfrm>
        </p:grpSpPr>
        <p:sp>
          <p:nvSpPr>
            <p:cNvPr id="709" name="Google Shape;709;p4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48;p37"/>
          <p:cNvSpPr txBox="1">
            <a:spLocks noGrp="1"/>
          </p:cNvSpPr>
          <p:nvPr>
            <p:ph type="title"/>
          </p:nvPr>
        </p:nvSpPr>
        <p:spPr>
          <a:xfrm>
            <a:off x="328749" y="757350"/>
            <a:ext cx="4896393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Arial"/>
              </a:rPr>
              <a:t>System Architecture</a:t>
            </a:r>
            <a:br>
              <a:rPr lang="en-US" sz="1800" dirty="0">
                <a:latin typeface="Calibri"/>
                <a:ea typeface="Calibri"/>
                <a:cs typeface="Arial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399484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49" y="1623984"/>
            <a:ext cx="4322529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9" name="Google Shape;489;p39"/>
          <p:cNvSpPr/>
          <p:nvPr/>
        </p:nvSpPr>
        <p:spPr>
          <a:xfrm rot="10800000" flipH="1">
            <a:off x="-45908" y="-14242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/>
          </p:nvPr>
        </p:nvSpPr>
        <p:spPr>
          <a:xfrm>
            <a:off x="714475" y="706900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Action Module </a:t>
            </a:r>
            <a:endParaRPr dirty="0"/>
          </a:p>
        </p:txBody>
      </p:sp>
      <p:grpSp>
        <p:nvGrpSpPr>
          <p:cNvPr id="492" name="Google Shape;492;p39"/>
          <p:cNvGrpSpPr/>
          <p:nvPr/>
        </p:nvGrpSpPr>
        <p:grpSpPr>
          <a:xfrm>
            <a:off x="6618137" y="-14242"/>
            <a:ext cx="1386450" cy="1093595"/>
            <a:chOff x="6618137" y="-14242"/>
            <a:chExt cx="1386450" cy="1093595"/>
          </a:xfrm>
        </p:grpSpPr>
        <p:grpSp>
          <p:nvGrpSpPr>
            <p:cNvPr id="493" name="Google Shape;493;p39"/>
            <p:cNvGrpSpPr/>
            <p:nvPr/>
          </p:nvGrpSpPr>
          <p:grpSpPr>
            <a:xfrm>
              <a:off x="661813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4" name="Google Shape;494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5" name="Google Shape;495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" name="Google Shape;496;p39"/>
            <p:cNvGrpSpPr/>
            <p:nvPr/>
          </p:nvGrpSpPr>
          <p:grpSpPr>
            <a:xfrm>
              <a:off x="7090862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7" name="Google Shape;497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8" name="Google Shape;498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9" name="Google Shape;499;p39"/>
            <p:cNvGrpSpPr/>
            <p:nvPr/>
          </p:nvGrpSpPr>
          <p:grpSpPr>
            <a:xfrm>
              <a:off x="756358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1" name="Google Shape;501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2" name="Google Shape;502;p39"/>
          <p:cNvGrpSpPr/>
          <p:nvPr/>
        </p:nvGrpSpPr>
        <p:grpSpPr>
          <a:xfrm>
            <a:off x="1115350" y="4110675"/>
            <a:ext cx="987245" cy="256500"/>
            <a:chOff x="713275" y="4065425"/>
            <a:chExt cx="987245" cy="256500"/>
          </a:xfrm>
        </p:grpSpPr>
        <p:sp>
          <p:nvSpPr>
            <p:cNvPr id="503" name="Google Shape;503;p3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>
            <a:off x="3831439" y="7558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4818745" y="5393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3337645" y="4347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39"/>
          <p:cNvCxnSpPr/>
          <p:nvPr/>
        </p:nvCxnSpPr>
        <p:spPr>
          <a:xfrm>
            <a:off x="-45908" y="1536750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490;p39"/>
          <p:cNvSpPr txBox="1">
            <a:spLocks/>
          </p:cNvSpPr>
          <p:nvPr/>
        </p:nvSpPr>
        <p:spPr>
          <a:xfrm>
            <a:off x="240099" y="1228876"/>
            <a:ext cx="3591340" cy="21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2000" b="0" dirty="0"/>
              <a:t>It is an embedded hardware system</a:t>
            </a:r>
          </a:p>
          <a:p>
            <a:r>
              <a:rPr lang="en-US" sz="2000" b="0" dirty="0"/>
              <a:t>          This module is the responsible one for giving movement to the autonomous robot. </a:t>
            </a:r>
            <a:endParaRPr lang="en-US" sz="2000" dirty="0"/>
          </a:p>
        </p:txBody>
      </p:sp>
      <p:sp>
        <p:nvSpPr>
          <p:cNvPr id="509" name="Google Shape;509;p39"/>
          <p:cNvSpPr/>
          <p:nvPr/>
        </p:nvSpPr>
        <p:spPr>
          <a:xfrm>
            <a:off x="8430729" y="434760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D07F0636-AC4E-B51C-10FF-71AC7E46AD6F}"/>
              </a:ext>
            </a:extLst>
          </p:cNvPr>
          <p:cNvSpPr/>
          <p:nvPr/>
        </p:nvSpPr>
        <p:spPr>
          <a:xfrm>
            <a:off x="392905" y="2157412"/>
            <a:ext cx="248957" cy="235737"/>
          </a:xfrm>
          <a:prstGeom prst="curv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3249-7448-6D2C-707D-B76212F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099" y="800100"/>
            <a:ext cx="3257551" cy="230028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Moving the car depends on the power applied to each side left and right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187E9-6F89-B667-9189-C8D4BB7AC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5CCC1-4587-CE7D-A5B3-4D61AD32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7" y="0"/>
            <a:ext cx="50903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70" y="2215200"/>
            <a:ext cx="234315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9" name="Google Shape;489;p39"/>
          <p:cNvSpPr/>
          <p:nvPr/>
        </p:nvSpPr>
        <p:spPr>
          <a:xfrm rot="10800000" flipH="1">
            <a:off x="-45908" y="-14242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/>
          </p:nvPr>
        </p:nvSpPr>
        <p:spPr>
          <a:xfrm>
            <a:off x="657225" y="128588"/>
            <a:ext cx="3174214" cy="647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Vision Module</a:t>
            </a:r>
            <a:endParaRPr dirty="0"/>
          </a:p>
        </p:txBody>
      </p:sp>
      <p:grpSp>
        <p:nvGrpSpPr>
          <p:cNvPr id="492" name="Google Shape;492;p39"/>
          <p:cNvGrpSpPr/>
          <p:nvPr/>
        </p:nvGrpSpPr>
        <p:grpSpPr>
          <a:xfrm>
            <a:off x="6618137" y="-14242"/>
            <a:ext cx="1386450" cy="1093595"/>
            <a:chOff x="6618137" y="-14242"/>
            <a:chExt cx="1386450" cy="1093595"/>
          </a:xfrm>
        </p:grpSpPr>
        <p:grpSp>
          <p:nvGrpSpPr>
            <p:cNvPr id="493" name="Google Shape;493;p39"/>
            <p:cNvGrpSpPr/>
            <p:nvPr/>
          </p:nvGrpSpPr>
          <p:grpSpPr>
            <a:xfrm>
              <a:off x="661813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4" name="Google Shape;494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5" name="Google Shape;495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" name="Google Shape;496;p39"/>
            <p:cNvGrpSpPr/>
            <p:nvPr/>
          </p:nvGrpSpPr>
          <p:grpSpPr>
            <a:xfrm>
              <a:off x="7090862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7" name="Google Shape;497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8" name="Google Shape;498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9" name="Google Shape;499;p39"/>
            <p:cNvGrpSpPr/>
            <p:nvPr/>
          </p:nvGrpSpPr>
          <p:grpSpPr>
            <a:xfrm>
              <a:off x="756358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1" name="Google Shape;501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2" name="Google Shape;502;p39"/>
          <p:cNvGrpSpPr/>
          <p:nvPr/>
        </p:nvGrpSpPr>
        <p:grpSpPr>
          <a:xfrm>
            <a:off x="1115350" y="4110675"/>
            <a:ext cx="987245" cy="256500"/>
            <a:chOff x="713275" y="4065425"/>
            <a:chExt cx="987245" cy="256500"/>
          </a:xfrm>
        </p:grpSpPr>
        <p:sp>
          <p:nvSpPr>
            <p:cNvPr id="503" name="Google Shape;503;p3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>
            <a:off x="3831439" y="7558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4818745" y="5393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3337645" y="4347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39"/>
          <p:cNvCxnSpPr>
            <a:cxnSpLocks/>
          </p:cNvCxnSpPr>
          <p:nvPr/>
        </p:nvCxnSpPr>
        <p:spPr>
          <a:xfrm>
            <a:off x="-45908" y="755875"/>
            <a:ext cx="308200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490;p39"/>
          <p:cNvSpPr txBox="1">
            <a:spLocks/>
          </p:cNvSpPr>
          <p:nvPr/>
        </p:nvSpPr>
        <p:spPr>
          <a:xfrm>
            <a:off x="128589" y="1228875"/>
            <a:ext cx="3779042" cy="20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2000" b="0" dirty="0"/>
              <a:t>Embedded in the Raspberry pi system</a:t>
            </a:r>
          </a:p>
          <a:p>
            <a:r>
              <a:rPr lang="en-US" sz="2000" b="0" dirty="0"/>
              <a:t>      It is responsible for interpreting the scene using an image, detecting the obstacles, and generating paths</a:t>
            </a:r>
            <a:endParaRPr lang="en-US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86" y="2215200"/>
            <a:ext cx="23431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9" name="Google Shape;509;p39"/>
          <p:cNvSpPr/>
          <p:nvPr/>
        </p:nvSpPr>
        <p:spPr>
          <a:xfrm>
            <a:off x="8430729" y="434760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0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7"/>
          <p:cNvSpPr/>
          <p:nvPr/>
        </p:nvSpPr>
        <p:spPr>
          <a:xfrm>
            <a:off x="987150" y="1178636"/>
            <a:ext cx="7120325" cy="320751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7"/>
          <p:cNvSpPr/>
          <p:nvPr/>
        </p:nvSpPr>
        <p:spPr>
          <a:xfrm>
            <a:off x="4773725" y="2821275"/>
            <a:ext cx="2881500" cy="12735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7"/>
          <p:cNvSpPr/>
          <p:nvPr/>
        </p:nvSpPr>
        <p:spPr>
          <a:xfrm>
            <a:off x="1486750" y="2821275"/>
            <a:ext cx="2881500" cy="12735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7"/>
          <p:cNvSpPr/>
          <p:nvPr/>
        </p:nvSpPr>
        <p:spPr>
          <a:xfrm>
            <a:off x="3131250" y="1078200"/>
            <a:ext cx="2881500" cy="12735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47"/>
          <p:cNvGrpSpPr/>
          <p:nvPr/>
        </p:nvGrpSpPr>
        <p:grpSpPr>
          <a:xfrm>
            <a:off x="-37975" y="409450"/>
            <a:ext cx="2505025" cy="1195729"/>
            <a:chOff x="-349025" y="-821779"/>
            <a:chExt cx="2505025" cy="1195729"/>
          </a:xfrm>
        </p:grpSpPr>
        <p:cxnSp>
          <p:nvCxnSpPr>
            <p:cNvPr id="687" name="Google Shape;687;p47"/>
            <p:cNvCxnSpPr/>
            <p:nvPr/>
          </p:nvCxnSpPr>
          <p:spPr>
            <a:xfrm>
              <a:off x="-349025" y="-821779"/>
              <a:ext cx="1192200" cy="1192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7"/>
            <p:cNvCxnSpPr/>
            <p:nvPr/>
          </p:nvCxnSpPr>
          <p:spPr>
            <a:xfrm>
              <a:off x="839600" y="373950"/>
              <a:ext cx="1316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89" name="Google Shape;689;p47"/>
          <p:cNvGrpSpPr/>
          <p:nvPr/>
        </p:nvGrpSpPr>
        <p:grpSpPr>
          <a:xfrm flipH="1">
            <a:off x="6676950" y="409450"/>
            <a:ext cx="2505025" cy="1195729"/>
            <a:chOff x="-349025" y="-821779"/>
            <a:chExt cx="2505025" cy="1195729"/>
          </a:xfrm>
        </p:grpSpPr>
        <p:cxnSp>
          <p:nvCxnSpPr>
            <p:cNvPr id="690" name="Google Shape;690;p47"/>
            <p:cNvCxnSpPr/>
            <p:nvPr/>
          </p:nvCxnSpPr>
          <p:spPr>
            <a:xfrm>
              <a:off x="-349025" y="-821779"/>
              <a:ext cx="1192200" cy="1192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7"/>
            <p:cNvCxnSpPr/>
            <p:nvPr/>
          </p:nvCxnSpPr>
          <p:spPr>
            <a:xfrm>
              <a:off x="839600" y="373950"/>
              <a:ext cx="1316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692" name="Google Shape;692;p47"/>
          <p:cNvSpPr/>
          <p:nvPr/>
        </p:nvSpPr>
        <p:spPr>
          <a:xfrm>
            <a:off x="713395" y="20491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7"/>
          <p:cNvSpPr/>
          <p:nvPr/>
        </p:nvSpPr>
        <p:spPr>
          <a:xfrm>
            <a:off x="1284901" y="2049100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7"/>
          <p:cNvSpPr/>
          <p:nvPr/>
        </p:nvSpPr>
        <p:spPr>
          <a:xfrm>
            <a:off x="7913439" y="2706325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7"/>
          <p:cNvSpPr/>
          <p:nvPr/>
        </p:nvSpPr>
        <p:spPr>
          <a:xfrm>
            <a:off x="4979000" y="77640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47"/>
          <p:cNvSpPr/>
          <p:nvPr/>
        </p:nvSpPr>
        <p:spPr>
          <a:xfrm>
            <a:off x="6676950" y="247185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7"/>
          <p:cNvSpPr/>
          <p:nvPr/>
        </p:nvSpPr>
        <p:spPr>
          <a:xfrm>
            <a:off x="3390825" y="2471850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7"/>
          <p:cNvSpPr txBox="1">
            <a:spLocks noGrp="1"/>
          </p:cNvSpPr>
          <p:nvPr>
            <p:ph type="subTitle" idx="3"/>
          </p:nvPr>
        </p:nvSpPr>
        <p:spPr>
          <a:xfrm>
            <a:off x="3337400" y="1319981"/>
            <a:ext cx="2474700" cy="928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/>
              <a:t>Image Acquisition</a:t>
            </a:r>
            <a:endParaRPr dirty="0"/>
          </a:p>
        </p:txBody>
      </p:sp>
      <p:sp>
        <p:nvSpPr>
          <p:cNvPr id="701" name="Google Shape;701;p47"/>
          <p:cNvSpPr txBox="1">
            <a:spLocks noGrp="1"/>
          </p:cNvSpPr>
          <p:nvPr>
            <p:ph type="subTitle" idx="1"/>
          </p:nvPr>
        </p:nvSpPr>
        <p:spPr>
          <a:xfrm>
            <a:off x="4979010" y="2834575"/>
            <a:ext cx="2470800" cy="115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/>
              <a:t>Object Detection</a:t>
            </a:r>
            <a:endParaRPr lang="en-US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47"/>
          <p:cNvSpPr txBox="1">
            <a:spLocks noGrp="1"/>
          </p:cNvSpPr>
          <p:nvPr>
            <p:ph type="subTitle" idx="5"/>
          </p:nvPr>
        </p:nvSpPr>
        <p:spPr>
          <a:xfrm>
            <a:off x="1694059" y="2834575"/>
            <a:ext cx="2466900" cy="115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/>
              <a:t>Lane lines detection</a:t>
            </a:r>
            <a:endParaRPr dirty="0"/>
          </a:p>
        </p:txBody>
      </p:sp>
      <p:grpSp>
        <p:nvGrpSpPr>
          <p:cNvPr id="704" name="Google Shape;704;p47"/>
          <p:cNvGrpSpPr/>
          <p:nvPr/>
        </p:nvGrpSpPr>
        <p:grpSpPr>
          <a:xfrm>
            <a:off x="297650" y="4604088"/>
            <a:ext cx="987245" cy="256500"/>
            <a:chOff x="713275" y="4065425"/>
            <a:chExt cx="987245" cy="256500"/>
          </a:xfrm>
        </p:grpSpPr>
        <p:sp>
          <p:nvSpPr>
            <p:cNvPr id="705" name="Google Shape;705;p4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7"/>
          <p:cNvGrpSpPr/>
          <p:nvPr/>
        </p:nvGrpSpPr>
        <p:grpSpPr>
          <a:xfrm>
            <a:off x="7850975" y="282863"/>
            <a:ext cx="987245" cy="256500"/>
            <a:chOff x="713275" y="4065425"/>
            <a:chExt cx="987245" cy="256500"/>
          </a:xfrm>
        </p:grpSpPr>
        <p:sp>
          <p:nvSpPr>
            <p:cNvPr id="709" name="Google Shape;709;p4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48;p37"/>
          <p:cNvSpPr txBox="1">
            <a:spLocks noGrp="1"/>
          </p:cNvSpPr>
          <p:nvPr>
            <p:ph type="title"/>
          </p:nvPr>
        </p:nvSpPr>
        <p:spPr>
          <a:xfrm>
            <a:off x="328749" y="1048724"/>
            <a:ext cx="4896393" cy="324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Arial"/>
              </a:rPr>
              <a:t>Sub modules of vision module</a:t>
            </a:r>
            <a:br>
              <a:rPr lang="en-US" sz="1800" dirty="0">
                <a:latin typeface="Calibri"/>
                <a:ea typeface="Calibri"/>
                <a:cs typeface="Arial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728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D816-7E5D-6DDA-46AE-83B56E46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CFCEB-925D-69EA-6EBD-A995252B2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D57C72-E235-15C6-57ED-8D8566FE251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5E545C-FDFB-6AD1-51E6-7F33D16AB07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3C6A22-9033-7F71-2523-7FBF48ACD3C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EE3CD9-045C-0B43-0B2B-3B077B71EF5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47898-C4F4-4B9A-DB74-225897F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38" y="136949"/>
            <a:ext cx="5799323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9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869175" y="937324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4217759" y="-121026"/>
            <a:ext cx="4084711" cy="446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1"/>
            <a:r>
              <a:rPr lang="en-US" sz="2000" dirty="0"/>
              <a:t>        Supervised by:</a:t>
            </a:r>
            <a:br>
              <a:rPr lang="en-US" sz="2000" dirty="0"/>
            </a:br>
            <a:r>
              <a:rPr lang="en-US" sz="2000" dirty="0"/>
              <a:t>       DR. Essam Nabil</a:t>
            </a:r>
            <a:br>
              <a:rPr lang="en-US" sz="2000" dirty="0"/>
            </a:br>
            <a:br>
              <a:rPr lang="ar-EG" sz="2000" dirty="0"/>
            </a:br>
            <a:br>
              <a:rPr lang="ar-EG" sz="2000" dirty="0"/>
            </a:br>
            <a:r>
              <a:rPr lang="ar-EG" sz="2000" dirty="0"/>
              <a:t>:</a:t>
            </a:r>
            <a:r>
              <a:rPr lang="en-US" sz="2000" dirty="0"/>
              <a:t>Team Members</a:t>
            </a:r>
            <a:br>
              <a:rPr lang="en-US" sz="2000" dirty="0"/>
            </a:br>
            <a:r>
              <a:rPr lang="en-US" sz="2000" dirty="0"/>
              <a:t></a:t>
            </a:r>
            <a:r>
              <a:rPr lang="en-US" sz="2000" b="0" dirty="0" err="1"/>
              <a:t>Nourhan</a:t>
            </a:r>
            <a:r>
              <a:rPr lang="en-US" sz="2000" b="0" dirty="0"/>
              <a:t> Mohammed </a:t>
            </a:r>
            <a:r>
              <a:rPr lang="en-US" sz="2000" b="0" dirty="0" err="1"/>
              <a:t>Negm</a:t>
            </a:r>
            <a:br>
              <a:rPr lang="en-US" sz="2000" dirty="0"/>
            </a:br>
            <a:r>
              <a:rPr lang="en-US" sz="2000" dirty="0"/>
              <a:t></a:t>
            </a:r>
            <a:r>
              <a:rPr lang="en-US" sz="2000" b="0" dirty="0"/>
              <a:t>Youstina Atef Salama </a:t>
            </a:r>
            <a:r>
              <a:rPr lang="en-US" sz="2000" b="0" dirty="0" err="1"/>
              <a:t>Salieb</a:t>
            </a:r>
            <a:br>
              <a:rPr lang="en-US" sz="2000" dirty="0"/>
            </a:br>
            <a:r>
              <a:rPr lang="en-US" sz="2000" dirty="0"/>
              <a:t></a:t>
            </a:r>
            <a:r>
              <a:rPr lang="en-US" sz="2000" b="0" dirty="0"/>
              <a:t>Aya </a:t>
            </a:r>
            <a:r>
              <a:rPr lang="en-US" sz="2000" b="0" dirty="0" err="1"/>
              <a:t>Basuony</a:t>
            </a:r>
            <a:r>
              <a:rPr lang="en-US" sz="2000" b="0" dirty="0"/>
              <a:t> </a:t>
            </a:r>
            <a:r>
              <a:rPr lang="en-US" sz="2000" b="0" dirty="0" err="1"/>
              <a:t>Elgarhy</a:t>
            </a:r>
            <a:br>
              <a:rPr lang="en-US" sz="2000" dirty="0"/>
            </a:br>
            <a:r>
              <a:rPr lang="en-US" sz="2000" dirty="0"/>
              <a:t></a:t>
            </a:r>
            <a:r>
              <a:rPr lang="en-US" sz="2000" b="0" dirty="0" err="1"/>
              <a:t>Kyrillos</a:t>
            </a:r>
            <a:r>
              <a:rPr lang="en-US" sz="2000" b="0" dirty="0"/>
              <a:t> Alaa </a:t>
            </a:r>
            <a:r>
              <a:rPr lang="en-US" sz="2000" b="0" dirty="0" err="1"/>
              <a:t>RezK</a:t>
            </a:r>
            <a:r>
              <a:rPr lang="en-US" sz="2000" b="0" dirty="0"/>
              <a:t> </a:t>
            </a:r>
            <a:br>
              <a:rPr lang="en-US" sz="2000" dirty="0"/>
            </a:br>
            <a:r>
              <a:rPr lang="en-US" sz="2000" dirty="0"/>
              <a:t></a:t>
            </a:r>
            <a:r>
              <a:rPr lang="en-US" sz="2000" b="0" dirty="0"/>
              <a:t>Halim Nader Halim Habib </a:t>
            </a:r>
            <a:br>
              <a:rPr lang="en-US" sz="2000" dirty="0"/>
            </a:br>
            <a:endParaRPr sz="2000" dirty="0"/>
          </a:p>
        </p:txBody>
      </p:sp>
      <p:sp>
        <p:nvSpPr>
          <p:cNvPr id="383" name="Google Shape;383;p35"/>
          <p:cNvSpPr/>
          <p:nvPr/>
        </p:nvSpPr>
        <p:spPr>
          <a:xfrm>
            <a:off x="1135875" y="1594549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721725" y="1911182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50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2657450" y="-2998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-238150" y="30910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473038" y="393120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970250" y="1644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 rot="10800000">
            <a:off x="4067075" y="3998200"/>
            <a:ext cx="5140350" cy="1211775"/>
            <a:chOff x="-365050" y="-837825"/>
            <a:chExt cx="5140350" cy="1211775"/>
          </a:xfrm>
        </p:grpSpPr>
        <p:cxnSp>
          <p:nvCxnSpPr>
            <p:cNvPr id="392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72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427938"/>
            <a:ext cx="4540484" cy="370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9" name="Google Shape;489;p39"/>
          <p:cNvSpPr/>
          <p:nvPr/>
        </p:nvSpPr>
        <p:spPr>
          <a:xfrm rot="10800000" flipH="1">
            <a:off x="-45908" y="-14242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/>
          </p:nvPr>
        </p:nvSpPr>
        <p:spPr>
          <a:xfrm>
            <a:off x="628650" y="307185"/>
            <a:ext cx="3202795" cy="1120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Control Module </a:t>
            </a:r>
            <a:endParaRPr dirty="0"/>
          </a:p>
        </p:txBody>
      </p:sp>
      <p:grpSp>
        <p:nvGrpSpPr>
          <p:cNvPr id="492" name="Google Shape;492;p39"/>
          <p:cNvGrpSpPr/>
          <p:nvPr/>
        </p:nvGrpSpPr>
        <p:grpSpPr>
          <a:xfrm>
            <a:off x="6618137" y="-14242"/>
            <a:ext cx="1386450" cy="1093595"/>
            <a:chOff x="6618137" y="-14242"/>
            <a:chExt cx="1386450" cy="1093595"/>
          </a:xfrm>
        </p:grpSpPr>
        <p:grpSp>
          <p:nvGrpSpPr>
            <p:cNvPr id="493" name="Google Shape;493;p39"/>
            <p:cNvGrpSpPr/>
            <p:nvPr/>
          </p:nvGrpSpPr>
          <p:grpSpPr>
            <a:xfrm>
              <a:off x="661813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4" name="Google Shape;494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5" name="Google Shape;495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" name="Google Shape;496;p39"/>
            <p:cNvGrpSpPr/>
            <p:nvPr/>
          </p:nvGrpSpPr>
          <p:grpSpPr>
            <a:xfrm>
              <a:off x="7090862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7" name="Google Shape;497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8" name="Google Shape;498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9" name="Google Shape;499;p39"/>
            <p:cNvGrpSpPr/>
            <p:nvPr/>
          </p:nvGrpSpPr>
          <p:grpSpPr>
            <a:xfrm>
              <a:off x="756358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1" name="Google Shape;501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2" name="Google Shape;502;p39"/>
          <p:cNvGrpSpPr/>
          <p:nvPr/>
        </p:nvGrpSpPr>
        <p:grpSpPr>
          <a:xfrm>
            <a:off x="1115350" y="4110675"/>
            <a:ext cx="987245" cy="256500"/>
            <a:chOff x="713275" y="4065425"/>
            <a:chExt cx="987245" cy="256500"/>
          </a:xfrm>
        </p:grpSpPr>
        <p:sp>
          <p:nvSpPr>
            <p:cNvPr id="503" name="Google Shape;503;p3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>
            <a:off x="3831439" y="7558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4818745" y="5393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3337645" y="4347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39"/>
          <p:cNvCxnSpPr/>
          <p:nvPr/>
        </p:nvCxnSpPr>
        <p:spPr>
          <a:xfrm>
            <a:off x="-45908" y="1536750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490;p39"/>
          <p:cNvSpPr txBox="1">
            <a:spLocks/>
          </p:cNvSpPr>
          <p:nvPr/>
        </p:nvSpPr>
        <p:spPr>
          <a:xfrm>
            <a:off x="240099" y="1730060"/>
            <a:ext cx="4081870" cy="144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2400" b="0" dirty="0"/>
              <a:t> </a:t>
            </a:r>
            <a:r>
              <a:rPr lang="en-US" sz="2000" b="0" dirty="0"/>
              <a:t>to able to control the entire system and to see what the raspberry pi is watching, a GUI is used to act as a client to access the different tasks and analyze the car movement.  </a:t>
            </a:r>
            <a:endParaRPr lang="en-US" sz="2400" dirty="0"/>
          </a:p>
        </p:txBody>
      </p:sp>
      <p:sp>
        <p:nvSpPr>
          <p:cNvPr id="509" name="Google Shape;509;p39"/>
          <p:cNvSpPr/>
          <p:nvPr/>
        </p:nvSpPr>
        <p:spPr>
          <a:xfrm>
            <a:off x="8430729" y="434760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0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/>
          <p:nvPr/>
        </p:nvSpPr>
        <p:spPr>
          <a:xfrm>
            <a:off x="0" y="0"/>
            <a:ext cx="3823113" cy="1168400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title"/>
          </p:nvPr>
        </p:nvSpPr>
        <p:spPr>
          <a:xfrm>
            <a:off x="1012125" y="397400"/>
            <a:ext cx="28110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</a:t>
            </a:r>
            <a:endParaRPr dirty="0"/>
          </a:p>
        </p:txBody>
      </p:sp>
      <p:grpSp>
        <p:nvGrpSpPr>
          <p:cNvPr id="561" name="Google Shape;561;p42"/>
          <p:cNvGrpSpPr/>
          <p:nvPr/>
        </p:nvGrpSpPr>
        <p:grpSpPr>
          <a:xfrm>
            <a:off x="2926338" y="913600"/>
            <a:ext cx="896775" cy="149400"/>
            <a:chOff x="1664075" y="4088600"/>
            <a:chExt cx="896775" cy="149400"/>
          </a:xfrm>
        </p:grpSpPr>
        <p:sp>
          <p:nvSpPr>
            <p:cNvPr id="562" name="Google Shape;562;p42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2"/>
          <p:cNvGrpSpPr/>
          <p:nvPr/>
        </p:nvGrpSpPr>
        <p:grpSpPr>
          <a:xfrm>
            <a:off x="155325" y="140888"/>
            <a:ext cx="987245" cy="256500"/>
            <a:chOff x="713275" y="4065425"/>
            <a:chExt cx="987245" cy="256500"/>
          </a:xfrm>
        </p:grpSpPr>
        <p:sp>
          <p:nvSpPr>
            <p:cNvPr id="567" name="Google Shape;567;p4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1;p34"/>
          <p:cNvSpPr/>
          <p:nvPr/>
        </p:nvSpPr>
        <p:spPr>
          <a:xfrm>
            <a:off x="4241101" y="4204249"/>
            <a:ext cx="4902899" cy="93345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3;p34"/>
          <p:cNvSpPr txBox="1">
            <a:spLocks/>
          </p:cNvSpPr>
          <p:nvPr/>
        </p:nvSpPr>
        <p:spPr>
          <a:xfrm>
            <a:off x="4241101" y="4393924"/>
            <a:ext cx="471240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3600" dirty="0">
                <a:solidFill>
                  <a:schemeClr val="dk2"/>
                </a:solidFill>
              </a:rPr>
              <a:t>System central diagram</a:t>
            </a:r>
            <a:endParaRPr lang="en" sz="3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9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"/>
          <p:cNvSpPr/>
          <p:nvPr/>
        </p:nvSpPr>
        <p:spPr>
          <a:xfrm>
            <a:off x="3879557" y="2197014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6"/>
          <p:cNvSpPr txBox="1">
            <a:spLocks noGrp="1"/>
          </p:cNvSpPr>
          <p:nvPr>
            <p:ph type="subTitle" idx="1"/>
          </p:nvPr>
        </p:nvSpPr>
        <p:spPr>
          <a:xfrm>
            <a:off x="5012680" y="4039525"/>
            <a:ext cx="4838400" cy="83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Diagrams 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6" name="Google Shape;676;p46"/>
          <p:cNvSpPr/>
          <p:nvPr/>
        </p:nvSpPr>
        <p:spPr>
          <a:xfrm>
            <a:off x="8632511" y="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5424520" y="429602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CDD6A-81F5-49BD-8E65-64090EA1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0" y="369379"/>
            <a:ext cx="6420549" cy="3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41D9-087F-FC2E-2A23-7B0D841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561" y="4173794"/>
            <a:ext cx="2499851" cy="737418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Sequence Diagrams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2D475-6E60-9BD7-6BD1-59C4A0B61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20645-9008-6B9D-E934-6B004F78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3" y="0"/>
            <a:ext cx="6585154" cy="4303399"/>
          </a:xfrm>
          <a:prstGeom prst="rect">
            <a:avLst/>
          </a:prstGeom>
        </p:spPr>
      </p:pic>
      <p:sp>
        <p:nvSpPr>
          <p:cNvPr id="6" name="Google Shape;677;p46">
            <a:extLst>
              <a:ext uri="{FF2B5EF4-FFF2-40B4-BE49-F238E27FC236}">
                <a16:creationId xmlns:a16="http://schemas.microsoft.com/office/drawing/2014/main" id="{42348C66-5FF3-D6E8-FBDB-4C5100E49359}"/>
              </a:ext>
            </a:extLst>
          </p:cNvPr>
          <p:cNvSpPr/>
          <p:nvPr/>
        </p:nvSpPr>
        <p:spPr>
          <a:xfrm>
            <a:off x="5261621" y="4354461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76;p46">
            <a:extLst>
              <a:ext uri="{FF2B5EF4-FFF2-40B4-BE49-F238E27FC236}">
                <a16:creationId xmlns:a16="http://schemas.microsoft.com/office/drawing/2014/main" id="{BCC8C8CF-EF94-4833-D667-7A7BC565953A}"/>
              </a:ext>
            </a:extLst>
          </p:cNvPr>
          <p:cNvSpPr/>
          <p:nvPr/>
        </p:nvSpPr>
        <p:spPr>
          <a:xfrm>
            <a:off x="8094195" y="390832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21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821252" y="2364466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Implementation</a:t>
            </a:r>
            <a:endParaRPr sz="4000" dirty="0"/>
          </a:p>
        </p:txBody>
      </p:sp>
      <p:grpSp>
        <p:nvGrpSpPr>
          <p:cNvPr id="451" name="Google Shape;451;p37"/>
          <p:cNvGrpSpPr/>
          <p:nvPr/>
        </p:nvGrpSpPr>
        <p:grpSpPr>
          <a:xfrm>
            <a:off x="833125" y="1810575"/>
            <a:ext cx="987245" cy="256500"/>
            <a:chOff x="713275" y="4065425"/>
            <a:chExt cx="987245" cy="256500"/>
          </a:xfrm>
        </p:grpSpPr>
        <p:sp>
          <p:nvSpPr>
            <p:cNvPr id="452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58" name="Google Shape;458;p37"/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2" name="Google Shape;462;p37"/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3831439" y="8580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4818745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1;p34"/>
          <p:cNvSpPr/>
          <p:nvPr/>
        </p:nvSpPr>
        <p:spPr>
          <a:xfrm>
            <a:off x="585518" y="622999"/>
            <a:ext cx="1956704" cy="983151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34"/>
          <p:cNvSpPr txBox="1">
            <a:spLocks/>
          </p:cNvSpPr>
          <p:nvPr/>
        </p:nvSpPr>
        <p:spPr>
          <a:xfrm>
            <a:off x="928648" y="494438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4000" dirty="0">
                <a:solidFill>
                  <a:schemeClr val="dk2"/>
                </a:solidFill>
              </a:rPr>
              <a:t>03</a:t>
            </a:r>
          </a:p>
        </p:txBody>
      </p:sp>
      <p:pic>
        <p:nvPicPr>
          <p:cNvPr id="25602" name="Picture 2" descr="7 Components That Make Up a Circuit Board and Their Purpo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39" y="609332"/>
            <a:ext cx="4652713" cy="348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>
            <a:spLocks noGrp="1"/>
          </p:cNvSpPr>
          <p:nvPr>
            <p:ph type="title"/>
          </p:nvPr>
        </p:nvSpPr>
        <p:spPr>
          <a:xfrm>
            <a:off x="769650" y="1086648"/>
            <a:ext cx="3131801" cy="615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lvl="0"/>
            <a:r>
              <a:rPr lang="en-US" dirty="0"/>
              <a:t>Implementation</a:t>
            </a:r>
            <a:endParaRPr dirty="0"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1"/>
          </p:nvPr>
        </p:nvSpPr>
        <p:spPr>
          <a:xfrm>
            <a:off x="773101" y="1872343"/>
            <a:ext cx="2798700" cy="1551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dirty="0"/>
              <a:t>Using the open-source computational hardware and software, we can build a complete system that uses the computer vision algorithm to solve complicated tasks </a:t>
            </a:r>
            <a:endParaRPr sz="1800" dirty="0"/>
          </a:p>
        </p:txBody>
      </p:sp>
      <p:grpSp>
        <p:nvGrpSpPr>
          <p:cNvPr id="545" name="Google Shape;545;p41"/>
          <p:cNvGrpSpPr/>
          <p:nvPr/>
        </p:nvGrpSpPr>
        <p:grpSpPr>
          <a:xfrm rot="10800000" flipH="1">
            <a:off x="-25500" y="4241429"/>
            <a:ext cx="3419250" cy="802275"/>
            <a:chOff x="44450" y="-428325"/>
            <a:chExt cx="3419250" cy="802275"/>
          </a:xfrm>
        </p:grpSpPr>
        <p:cxnSp>
          <p:nvCxnSpPr>
            <p:cNvPr id="546" name="Google Shape;546;p41"/>
            <p:cNvCxnSpPr/>
            <p:nvPr/>
          </p:nvCxnSpPr>
          <p:spPr>
            <a:xfrm>
              <a:off x="44450" y="-428325"/>
              <a:ext cx="798600" cy="798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1"/>
            <p:cNvCxnSpPr/>
            <p:nvPr/>
          </p:nvCxnSpPr>
          <p:spPr>
            <a:xfrm>
              <a:off x="839600" y="373950"/>
              <a:ext cx="2624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48" name="Google Shape;548;p41"/>
          <p:cNvGrpSpPr/>
          <p:nvPr/>
        </p:nvGrpSpPr>
        <p:grpSpPr>
          <a:xfrm flipH="1">
            <a:off x="713400" y="-450"/>
            <a:ext cx="3519500" cy="902521"/>
            <a:chOff x="-55800" y="-528571"/>
            <a:chExt cx="3519500" cy="902521"/>
          </a:xfrm>
        </p:grpSpPr>
        <p:cxnSp>
          <p:nvCxnSpPr>
            <p:cNvPr id="549" name="Google Shape;549;p41"/>
            <p:cNvCxnSpPr/>
            <p:nvPr/>
          </p:nvCxnSpPr>
          <p:spPr>
            <a:xfrm>
              <a:off x="-55800" y="-528571"/>
              <a:ext cx="898800" cy="89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1"/>
            <p:cNvCxnSpPr/>
            <p:nvPr/>
          </p:nvCxnSpPr>
          <p:spPr>
            <a:xfrm>
              <a:off x="839600" y="373950"/>
              <a:ext cx="2624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41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552" name="Google Shape;552;p4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53" name="Google Shape;553;p4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54" name="Google Shape;554;p4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12290" name="Picture 2" descr="Printed circuit board, motherboard. Abstract technological background,  microchip. Analog circuit. Computer technology. Science futuristic vector  design, cyber innovation concept. Place for text vector de Stock | Adobe 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83" y="1059543"/>
            <a:ext cx="4377217" cy="337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67086" cy="367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6" name="Google Shape;516;p40"/>
          <p:cNvSpPr/>
          <p:nvPr/>
        </p:nvSpPr>
        <p:spPr>
          <a:xfrm flipH="1">
            <a:off x="4133700" y="1762199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5727450" y="2469075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Raspberry pi </a:t>
            </a:r>
            <a:endParaRPr sz="3200" dirty="0"/>
          </a:p>
        </p:txBody>
      </p:sp>
      <p:sp>
        <p:nvSpPr>
          <p:cNvPr id="518" name="Google Shape;518;p40"/>
          <p:cNvSpPr txBox="1">
            <a:spLocks noGrp="1"/>
          </p:cNvSpPr>
          <p:nvPr>
            <p:ph type="subTitle" idx="1"/>
          </p:nvPr>
        </p:nvSpPr>
        <p:spPr>
          <a:xfrm>
            <a:off x="4697392" y="3536519"/>
            <a:ext cx="4267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2400" b="1" dirty="0"/>
              <a:t>produced a whole generation of skilled programmers </a:t>
            </a:r>
            <a:endParaRPr sz="2400" b="1" dirty="0"/>
          </a:p>
        </p:txBody>
      </p:sp>
      <p:cxnSp>
        <p:nvCxnSpPr>
          <p:cNvPr id="519" name="Google Shape;519;p40"/>
          <p:cNvCxnSpPr/>
          <p:nvPr/>
        </p:nvCxnSpPr>
        <p:spPr>
          <a:xfrm rot="10800000">
            <a:off x="6073059" y="3298949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0" name="Google Shape;520;p40"/>
          <p:cNvGrpSpPr/>
          <p:nvPr/>
        </p:nvGrpSpPr>
        <p:grpSpPr>
          <a:xfrm>
            <a:off x="117963" y="3998219"/>
            <a:ext cx="4660623" cy="1211775"/>
            <a:chOff x="123077" y="3998200"/>
            <a:chExt cx="4660623" cy="1211775"/>
          </a:xfrm>
        </p:grpSpPr>
        <p:grpSp>
          <p:nvGrpSpPr>
            <p:cNvPr id="521" name="Google Shape;521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22" name="Google Shape;522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24" name="Google Shape;524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25" name="Google Shape;525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6" name="Google Shape;526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7" name="Google Shape;527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8" name="Google Shape;528;p40"/>
          <p:cNvGrpSpPr/>
          <p:nvPr/>
        </p:nvGrpSpPr>
        <p:grpSpPr>
          <a:xfrm rot="10800000">
            <a:off x="4365413" y="-66494"/>
            <a:ext cx="4660623" cy="1211775"/>
            <a:chOff x="123077" y="3998200"/>
            <a:chExt cx="4660623" cy="1211775"/>
          </a:xfrm>
        </p:grpSpPr>
        <p:grpSp>
          <p:nvGrpSpPr>
            <p:cNvPr id="529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30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2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33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4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5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36" name="Google Shape;536;p40"/>
          <p:cNvSpPr/>
          <p:nvPr/>
        </p:nvSpPr>
        <p:spPr>
          <a:xfrm>
            <a:off x="648454" y="3084675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466904" y="286595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"/>
          <p:cNvSpPr/>
          <p:nvPr/>
        </p:nvSpPr>
        <p:spPr>
          <a:xfrm>
            <a:off x="6743700" y="32967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924300" y="4508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5"/>
          <p:cNvSpPr txBox="1">
            <a:spLocks noGrp="1"/>
          </p:cNvSpPr>
          <p:nvPr>
            <p:ph type="title"/>
          </p:nvPr>
        </p:nvSpPr>
        <p:spPr>
          <a:xfrm>
            <a:off x="569200" y="1432358"/>
            <a:ext cx="31536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camera</a:t>
            </a:r>
            <a:endParaRPr dirty="0"/>
          </a:p>
        </p:txBody>
      </p:sp>
      <p:sp>
        <p:nvSpPr>
          <p:cNvPr id="921" name="Google Shape;921;p55"/>
          <p:cNvSpPr txBox="1">
            <a:spLocks noGrp="1"/>
          </p:cNvSpPr>
          <p:nvPr>
            <p:ph type="subTitle" idx="1"/>
          </p:nvPr>
        </p:nvSpPr>
        <p:spPr>
          <a:xfrm>
            <a:off x="713401" y="2294701"/>
            <a:ext cx="3153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b="1" dirty="0"/>
              <a:t>The Raspberry Pi Camera v2 is a high quality 8-megapixel Sony IMX219 image sensor custom </a:t>
            </a:r>
            <a:endParaRPr sz="1800" b="1" dirty="0"/>
          </a:p>
        </p:txBody>
      </p:sp>
      <p:grpSp>
        <p:nvGrpSpPr>
          <p:cNvPr id="922" name="Google Shape;922;p55"/>
          <p:cNvGrpSpPr/>
          <p:nvPr/>
        </p:nvGrpSpPr>
        <p:grpSpPr>
          <a:xfrm>
            <a:off x="4539559" y="1097148"/>
            <a:ext cx="3891167" cy="2949220"/>
            <a:chOff x="713409" y="1097136"/>
            <a:chExt cx="3891167" cy="2949220"/>
          </a:xfrm>
        </p:grpSpPr>
        <p:sp>
          <p:nvSpPr>
            <p:cNvPr id="923" name="Google Shape;923;p55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5"/>
          <p:cNvGrpSpPr/>
          <p:nvPr/>
        </p:nvGrpSpPr>
        <p:grpSpPr>
          <a:xfrm>
            <a:off x="713400" y="1020538"/>
            <a:ext cx="987245" cy="256500"/>
            <a:chOff x="713275" y="4065425"/>
            <a:chExt cx="987245" cy="256500"/>
          </a:xfrm>
        </p:grpSpPr>
        <p:sp>
          <p:nvSpPr>
            <p:cNvPr id="927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55"/>
          <p:cNvGrpSpPr/>
          <p:nvPr/>
        </p:nvGrpSpPr>
        <p:grpSpPr>
          <a:xfrm rot="10800000">
            <a:off x="714325" y="3933325"/>
            <a:ext cx="4215075" cy="1210176"/>
            <a:chOff x="-363475" y="-836226"/>
            <a:chExt cx="4215075" cy="1210176"/>
          </a:xfrm>
        </p:grpSpPr>
        <p:cxnSp>
          <p:nvCxnSpPr>
            <p:cNvPr id="931" name="Google Shape;931;p55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55"/>
            <p:cNvCxnSpPr/>
            <p:nvPr/>
          </p:nvCxnSpPr>
          <p:spPr>
            <a:xfrm>
              <a:off x="839600" y="373950"/>
              <a:ext cx="301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3" name="Google Shape;933;p55"/>
          <p:cNvGrpSpPr/>
          <p:nvPr/>
        </p:nvGrpSpPr>
        <p:grpSpPr>
          <a:xfrm>
            <a:off x="7780950" y="411113"/>
            <a:ext cx="987245" cy="256500"/>
            <a:chOff x="713275" y="4065425"/>
            <a:chExt cx="987245" cy="256500"/>
          </a:xfrm>
        </p:grpSpPr>
        <p:sp>
          <p:nvSpPr>
            <p:cNvPr id="934" name="Google Shape;934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00" y="1267861"/>
            <a:ext cx="3195127" cy="212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56238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8"/>
            <a:ext cx="4644571" cy="359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88" y="425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6" name="Google Shape;516;p40"/>
          <p:cNvSpPr/>
          <p:nvPr/>
        </p:nvSpPr>
        <p:spPr>
          <a:xfrm flipH="1">
            <a:off x="4133700" y="1762199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0"/>
          <p:cNvSpPr txBox="1">
            <a:spLocks noGrp="1"/>
          </p:cNvSpPr>
          <p:nvPr>
            <p:ph type="subTitle" idx="1"/>
          </p:nvPr>
        </p:nvSpPr>
        <p:spPr>
          <a:xfrm>
            <a:off x="4249214" y="2865950"/>
            <a:ext cx="4267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ar-EG" sz="2400" dirty="0"/>
          </a:p>
          <a:p>
            <a:r>
              <a:rPr lang="en-US" sz="2400" dirty="0"/>
              <a:t>   Voltage: DC 12V </a:t>
            </a:r>
          </a:p>
          <a:p>
            <a:r>
              <a:rPr lang="en-US" sz="2400" dirty="0"/>
              <a:t>  • Power: 3W </a:t>
            </a:r>
          </a:p>
          <a:p>
            <a:r>
              <a:rPr lang="en-US" sz="2400" dirty="0"/>
              <a:t>• Speed: 200RPM </a:t>
            </a:r>
          </a:p>
          <a:p>
            <a:pPr marL="0" lvl="0" indent="0">
              <a:spcAft>
                <a:spcPts val="1200"/>
              </a:spcAft>
            </a:pPr>
            <a:r>
              <a:rPr lang="en-US" sz="2400" b="1" dirty="0"/>
              <a:t> </a:t>
            </a:r>
            <a:endParaRPr sz="2400" b="1" dirty="0"/>
          </a:p>
        </p:txBody>
      </p:sp>
      <p:cxnSp>
        <p:nvCxnSpPr>
          <p:cNvPr id="519" name="Google Shape;519;p40"/>
          <p:cNvCxnSpPr/>
          <p:nvPr/>
        </p:nvCxnSpPr>
        <p:spPr>
          <a:xfrm rot="10800000">
            <a:off x="6073059" y="3298949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0" name="Google Shape;520;p40"/>
          <p:cNvGrpSpPr/>
          <p:nvPr/>
        </p:nvGrpSpPr>
        <p:grpSpPr>
          <a:xfrm>
            <a:off x="117963" y="3998219"/>
            <a:ext cx="4660623" cy="1211775"/>
            <a:chOff x="123077" y="3998200"/>
            <a:chExt cx="4660623" cy="1211775"/>
          </a:xfrm>
        </p:grpSpPr>
        <p:grpSp>
          <p:nvGrpSpPr>
            <p:cNvPr id="521" name="Google Shape;521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22" name="Google Shape;522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24" name="Google Shape;524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25" name="Google Shape;525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6" name="Google Shape;526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7" name="Google Shape;527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8" name="Google Shape;528;p40"/>
          <p:cNvGrpSpPr/>
          <p:nvPr/>
        </p:nvGrpSpPr>
        <p:grpSpPr>
          <a:xfrm rot="10800000">
            <a:off x="4365413" y="-66494"/>
            <a:ext cx="4660623" cy="1211775"/>
            <a:chOff x="123077" y="3998200"/>
            <a:chExt cx="4660623" cy="1211775"/>
          </a:xfrm>
        </p:grpSpPr>
        <p:grpSp>
          <p:nvGrpSpPr>
            <p:cNvPr id="529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30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2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33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4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5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36" name="Google Shape;536;p40"/>
          <p:cNvSpPr/>
          <p:nvPr/>
        </p:nvSpPr>
        <p:spPr>
          <a:xfrm>
            <a:off x="648454" y="3084675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466904" y="286595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Gear Motor with encoder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86714045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"/>
          <p:cNvSpPr/>
          <p:nvPr/>
        </p:nvSpPr>
        <p:spPr>
          <a:xfrm>
            <a:off x="6743700" y="32967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924300" y="4508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5"/>
          <p:cNvSpPr txBox="1">
            <a:spLocks noGrp="1"/>
          </p:cNvSpPr>
          <p:nvPr>
            <p:ph type="title"/>
          </p:nvPr>
        </p:nvSpPr>
        <p:spPr>
          <a:xfrm>
            <a:off x="569200" y="2655557"/>
            <a:ext cx="31536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L298N Motor Driver </a:t>
            </a:r>
            <a:r>
              <a:rPr lang="en-US" b="0" dirty="0"/>
              <a:t>	</a:t>
            </a:r>
            <a:br>
              <a:rPr lang="en-US" b="0" dirty="0"/>
            </a:br>
            <a:endParaRPr dirty="0"/>
          </a:p>
        </p:txBody>
      </p:sp>
      <p:grpSp>
        <p:nvGrpSpPr>
          <p:cNvPr id="922" name="Google Shape;922;p55"/>
          <p:cNvGrpSpPr/>
          <p:nvPr/>
        </p:nvGrpSpPr>
        <p:grpSpPr>
          <a:xfrm>
            <a:off x="4539559" y="1097148"/>
            <a:ext cx="3891167" cy="2949220"/>
            <a:chOff x="713409" y="1097136"/>
            <a:chExt cx="3891167" cy="2949220"/>
          </a:xfrm>
        </p:grpSpPr>
        <p:sp>
          <p:nvSpPr>
            <p:cNvPr id="923" name="Google Shape;923;p55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5"/>
          <p:cNvGrpSpPr/>
          <p:nvPr/>
        </p:nvGrpSpPr>
        <p:grpSpPr>
          <a:xfrm>
            <a:off x="713400" y="1020538"/>
            <a:ext cx="987245" cy="256500"/>
            <a:chOff x="713275" y="4065425"/>
            <a:chExt cx="987245" cy="256500"/>
          </a:xfrm>
        </p:grpSpPr>
        <p:sp>
          <p:nvSpPr>
            <p:cNvPr id="927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55"/>
          <p:cNvGrpSpPr/>
          <p:nvPr/>
        </p:nvGrpSpPr>
        <p:grpSpPr>
          <a:xfrm rot="10800000">
            <a:off x="714325" y="3933325"/>
            <a:ext cx="4215075" cy="1210176"/>
            <a:chOff x="-363475" y="-836226"/>
            <a:chExt cx="4215075" cy="1210176"/>
          </a:xfrm>
        </p:grpSpPr>
        <p:cxnSp>
          <p:nvCxnSpPr>
            <p:cNvPr id="931" name="Google Shape;931;p55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55"/>
            <p:cNvCxnSpPr/>
            <p:nvPr/>
          </p:nvCxnSpPr>
          <p:spPr>
            <a:xfrm>
              <a:off x="839600" y="373950"/>
              <a:ext cx="301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3" name="Google Shape;933;p55"/>
          <p:cNvGrpSpPr/>
          <p:nvPr/>
        </p:nvGrpSpPr>
        <p:grpSpPr>
          <a:xfrm>
            <a:off x="7780950" y="411113"/>
            <a:ext cx="987245" cy="256500"/>
            <a:chOff x="713275" y="4065425"/>
            <a:chExt cx="987245" cy="256500"/>
          </a:xfrm>
        </p:grpSpPr>
        <p:sp>
          <p:nvSpPr>
            <p:cNvPr id="934" name="Google Shape;934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01" y="1231811"/>
            <a:ext cx="3178148" cy="219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698026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3"/>
          <p:cNvGrpSpPr/>
          <p:nvPr/>
        </p:nvGrpSpPr>
        <p:grpSpPr>
          <a:xfrm>
            <a:off x="5018860" y="2972800"/>
            <a:ext cx="1017300" cy="469200"/>
            <a:chOff x="3219088" y="3074400"/>
            <a:chExt cx="1017300" cy="469200"/>
          </a:xfrm>
        </p:grpSpPr>
        <p:sp>
          <p:nvSpPr>
            <p:cNvPr id="318" name="Google Shape;318;p33"/>
            <p:cNvSpPr/>
            <p:nvPr/>
          </p:nvSpPr>
          <p:spPr>
            <a:xfrm>
              <a:off x="33504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219088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3"/>
          <p:cNvGrpSpPr/>
          <p:nvPr/>
        </p:nvGrpSpPr>
        <p:grpSpPr>
          <a:xfrm>
            <a:off x="2333188" y="2972800"/>
            <a:ext cx="1017300" cy="469200"/>
            <a:chOff x="683175" y="3074400"/>
            <a:chExt cx="1017300" cy="469200"/>
          </a:xfrm>
        </p:grpSpPr>
        <p:sp>
          <p:nvSpPr>
            <p:cNvPr id="321" name="Google Shape;321;p33"/>
            <p:cNvSpPr/>
            <p:nvPr/>
          </p:nvSpPr>
          <p:spPr>
            <a:xfrm>
              <a:off x="8145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683175" y="3074400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33"/>
          <p:cNvGrpSpPr/>
          <p:nvPr/>
        </p:nvGrpSpPr>
        <p:grpSpPr>
          <a:xfrm>
            <a:off x="5755013" y="1285875"/>
            <a:ext cx="1017300" cy="469200"/>
            <a:chOff x="5755013" y="1285875"/>
            <a:chExt cx="1017300" cy="469200"/>
          </a:xfrm>
        </p:grpSpPr>
        <p:sp>
          <p:nvSpPr>
            <p:cNvPr id="324" name="Google Shape;324;p33"/>
            <p:cNvSpPr/>
            <p:nvPr/>
          </p:nvSpPr>
          <p:spPr>
            <a:xfrm>
              <a:off x="58864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7550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3219088" y="1285875"/>
            <a:ext cx="1017300" cy="469200"/>
            <a:chOff x="3219088" y="1285875"/>
            <a:chExt cx="1017300" cy="469200"/>
          </a:xfrm>
        </p:grpSpPr>
        <p:sp>
          <p:nvSpPr>
            <p:cNvPr id="327" name="Google Shape;327;p33"/>
            <p:cNvSpPr/>
            <p:nvPr/>
          </p:nvSpPr>
          <p:spPr>
            <a:xfrm>
              <a:off x="33504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2190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3"/>
          <p:cNvGrpSpPr/>
          <p:nvPr/>
        </p:nvGrpSpPr>
        <p:grpSpPr>
          <a:xfrm>
            <a:off x="814575" y="1285875"/>
            <a:ext cx="1017300" cy="469200"/>
            <a:chOff x="683175" y="1285875"/>
            <a:chExt cx="1017300" cy="469200"/>
          </a:xfrm>
        </p:grpSpPr>
        <p:sp>
          <p:nvSpPr>
            <p:cNvPr id="330" name="Google Shape;330;p33"/>
            <p:cNvSpPr/>
            <p:nvPr/>
          </p:nvSpPr>
          <p:spPr>
            <a:xfrm>
              <a:off x="8145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831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subTitle" idx="1"/>
          </p:nvPr>
        </p:nvSpPr>
        <p:spPr>
          <a:xfrm>
            <a:off x="683175" y="2218953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O</a:t>
            </a:r>
            <a:r>
              <a:rPr lang="en" sz="2000" dirty="0"/>
              <a:t>verview </a:t>
            </a:r>
            <a:r>
              <a:rPr lang="en" dirty="0"/>
              <a:t>ABOUT THE PROJECT</a:t>
            </a:r>
            <a:endParaRPr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15"/>
          </p:nvPr>
        </p:nvSpPr>
        <p:spPr>
          <a:xfrm>
            <a:off x="584792" y="452325"/>
            <a:ext cx="7311508" cy="1046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/>
              <a:t>Outline of presentation</a:t>
            </a:r>
            <a:br>
              <a:rPr lang="en-US" dirty="0"/>
            </a:b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815274" y="1238250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4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 idx="5"/>
          </p:nvPr>
        </p:nvSpPr>
        <p:spPr>
          <a:xfrm>
            <a:off x="2464588" y="2885271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System design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Implementations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4"/>
          </p:nvPr>
        </p:nvSpPr>
        <p:spPr>
          <a:xfrm>
            <a:off x="1831875" y="3442000"/>
            <a:ext cx="2385600" cy="892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/>
              <a:t>Trainning and Testing</a:t>
            </a:r>
            <a:endParaRPr sz="1800" b="1" dirty="0"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 idx="16"/>
          </p:nvPr>
        </p:nvSpPr>
        <p:spPr>
          <a:xfrm>
            <a:off x="5169984" y="2887900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8" name="Google Shape;348;p33"/>
          <p:cNvSpPr txBox="1">
            <a:spLocks noGrp="1"/>
          </p:cNvSpPr>
          <p:nvPr>
            <p:ph type="subTitle" idx="19"/>
          </p:nvPr>
        </p:nvSpPr>
        <p:spPr>
          <a:xfrm>
            <a:off x="4562213" y="3442000"/>
            <a:ext cx="2385600" cy="892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b="1" dirty="0"/>
              <a:t>Results and Future Work </a:t>
            </a:r>
            <a:endParaRPr sz="1800" b="1"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52" name="Google Shape;352;p3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"/>
          <p:cNvSpPr/>
          <p:nvPr/>
        </p:nvSpPr>
        <p:spPr>
          <a:xfrm>
            <a:off x="6743700" y="32967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924300" y="4508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5"/>
          <p:cNvSpPr txBox="1">
            <a:spLocks noGrp="1"/>
          </p:cNvSpPr>
          <p:nvPr>
            <p:ph type="title"/>
          </p:nvPr>
        </p:nvSpPr>
        <p:spPr>
          <a:xfrm>
            <a:off x="569200" y="2655557"/>
            <a:ext cx="31536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0" dirty="0"/>
              <a:t>	</a:t>
            </a:r>
            <a:br>
              <a:rPr lang="en-US" b="0" dirty="0"/>
            </a:br>
            <a:br>
              <a:rPr lang="ar-EG" b="0" dirty="0"/>
            </a:b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</a:t>
            </a:r>
            <a:br>
              <a:rPr lang="en-US" b="0" dirty="0"/>
            </a:br>
            <a:br>
              <a:rPr lang="ar-EG" b="0" dirty="0"/>
            </a:br>
            <a:endParaRPr dirty="0"/>
          </a:p>
        </p:txBody>
      </p:sp>
      <p:grpSp>
        <p:nvGrpSpPr>
          <p:cNvPr id="922" name="Google Shape;922;p55"/>
          <p:cNvGrpSpPr/>
          <p:nvPr/>
        </p:nvGrpSpPr>
        <p:grpSpPr>
          <a:xfrm>
            <a:off x="4539559" y="1097148"/>
            <a:ext cx="3891167" cy="2949220"/>
            <a:chOff x="713409" y="1097136"/>
            <a:chExt cx="3891167" cy="2949220"/>
          </a:xfrm>
        </p:grpSpPr>
        <p:sp>
          <p:nvSpPr>
            <p:cNvPr id="923" name="Google Shape;923;p55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5"/>
          <p:cNvGrpSpPr/>
          <p:nvPr/>
        </p:nvGrpSpPr>
        <p:grpSpPr>
          <a:xfrm>
            <a:off x="713400" y="1020538"/>
            <a:ext cx="987245" cy="256500"/>
            <a:chOff x="713275" y="4065425"/>
            <a:chExt cx="987245" cy="256500"/>
          </a:xfrm>
        </p:grpSpPr>
        <p:sp>
          <p:nvSpPr>
            <p:cNvPr id="927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55"/>
          <p:cNvGrpSpPr/>
          <p:nvPr/>
        </p:nvGrpSpPr>
        <p:grpSpPr>
          <a:xfrm rot="10800000">
            <a:off x="714325" y="3933325"/>
            <a:ext cx="4215075" cy="1210176"/>
            <a:chOff x="-363475" y="-836226"/>
            <a:chExt cx="4215075" cy="1210176"/>
          </a:xfrm>
        </p:grpSpPr>
        <p:cxnSp>
          <p:nvCxnSpPr>
            <p:cNvPr id="931" name="Google Shape;931;p55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55"/>
            <p:cNvCxnSpPr/>
            <p:nvPr/>
          </p:nvCxnSpPr>
          <p:spPr>
            <a:xfrm>
              <a:off x="839600" y="373950"/>
              <a:ext cx="301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3" name="Google Shape;933;p55"/>
          <p:cNvGrpSpPr/>
          <p:nvPr/>
        </p:nvGrpSpPr>
        <p:grpSpPr>
          <a:xfrm>
            <a:off x="7780950" y="411113"/>
            <a:ext cx="987245" cy="256500"/>
            <a:chOff x="713275" y="4065425"/>
            <a:chExt cx="987245" cy="256500"/>
          </a:xfrm>
        </p:grpSpPr>
        <p:sp>
          <p:nvSpPr>
            <p:cNvPr id="934" name="Google Shape;934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46" y="1235404"/>
            <a:ext cx="3457055" cy="218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514125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"/>
          <p:cNvSpPr/>
          <p:nvPr/>
        </p:nvSpPr>
        <p:spPr>
          <a:xfrm flipH="1">
            <a:off x="4133700" y="1762199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0"/>
          <p:cNvSpPr txBox="1">
            <a:spLocks noGrp="1"/>
          </p:cNvSpPr>
          <p:nvPr>
            <p:ph type="subTitle" idx="1"/>
          </p:nvPr>
        </p:nvSpPr>
        <p:spPr>
          <a:xfrm>
            <a:off x="4728413" y="3265648"/>
            <a:ext cx="4267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sz="2400" dirty="0"/>
              <a:t>USB power banks are capable of powering a Raspberry Pi and a camera module since they usually have an output voltage of 5 V. </a:t>
            </a:r>
            <a:endParaRPr lang="ar-EG" sz="2400" dirty="0"/>
          </a:p>
          <a:p>
            <a:pPr marL="0" lvl="0" indent="0">
              <a:spcAft>
                <a:spcPts val="1200"/>
              </a:spcAft>
            </a:pPr>
            <a:endParaRPr sz="2400" b="1" dirty="0"/>
          </a:p>
        </p:txBody>
      </p:sp>
      <p:cxnSp>
        <p:nvCxnSpPr>
          <p:cNvPr id="519" name="Google Shape;519;p40"/>
          <p:cNvCxnSpPr/>
          <p:nvPr/>
        </p:nvCxnSpPr>
        <p:spPr>
          <a:xfrm rot="10800000">
            <a:off x="6073059" y="3298949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0" name="Google Shape;520;p40"/>
          <p:cNvGrpSpPr/>
          <p:nvPr/>
        </p:nvGrpSpPr>
        <p:grpSpPr>
          <a:xfrm>
            <a:off x="117963" y="3998219"/>
            <a:ext cx="4660623" cy="1211775"/>
            <a:chOff x="123077" y="3998200"/>
            <a:chExt cx="4660623" cy="1211775"/>
          </a:xfrm>
        </p:grpSpPr>
        <p:grpSp>
          <p:nvGrpSpPr>
            <p:cNvPr id="521" name="Google Shape;521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22" name="Google Shape;522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24" name="Google Shape;524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25" name="Google Shape;525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6" name="Google Shape;526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7" name="Google Shape;527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8" name="Google Shape;528;p40"/>
          <p:cNvGrpSpPr/>
          <p:nvPr/>
        </p:nvGrpSpPr>
        <p:grpSpPr>
          <a:xfrm rot="10800000">
            <a:off x="4365413" y="-66494"/>
            <a:ext cx="4660623" cy="1211775"/>
            <a:chOff x="123077" y="3998200"/>
            <a:chExt cx="4660623" cy="1211775"/>
          </a:xfrm>
        </p:grpSpPr>
        <p:grpSp>
          <p:nvGrpSpPr>
            <p:cNvPr id="529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30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2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33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4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5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36" name="Google Shape;536;p40"/>
          <p:cNvSpPr/>
          <p:nvPr/>
        </p:nvSpPr>
        <p:spPr>
          <a:xfrm>
            <a:off x="648454" y="3084675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466904" y="286595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055" y="2686400"/>
            <a:ext cx="2694300" cy="615600"/>
          </a:xfrm>
        </p:spPr>
        <p:txBody>
          <a:bodyPr/>
          <a:lstStyle/>
          <a:p>
            <a:r>
              <a:rPr lang="en-US" dirty="0"/>
              <a:t>Power Bank </a:t>
            </a:r>
            <a:r>
              <a:rPr lang="en-US" b="0" dirty="0"/>
              <a:t>(10,000 </a:t>
            </a:r>
            <a:r>
              <a:rPr lang="en-US" b="0" dirty="0" err="1"/>
              <a:t>mAh</a:t>
            </a:r>
            <a:r>
              <a:rPr lang="en-US" b="0" dirty="0"/>
              <a:t>) </a:t>
            </a:r>
            <a:br>
              <a:rPr lang="en-US" b="0" dirty="0"/>
            </a:br>
            <a:endParaRPr lang="ar-EG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3" y="268981"/>
            <a:ext cx="2689277" cy="4418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714045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260"/>
            <a:ext cx="6073059" cy="422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6" name="Google Shape;516;p40"/>
          <p:cNvSpPr/>
          <p:nvPr/>
        </p:nvSpPr>
        <p:spPr>
          <a:xfrm flipH="1">
            <a:off x="4133700" y="1762200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0"/>
          <p:cNvSpPr txBox="1">
            <a:spLocks noGrp="1"/>
          </p:cNvSpPr>
          <p:nvPr>
            <p:ph type="subTitle" idx="1"/>
          </p:nvPr>
        </p:nvSpPr>
        <p:spPr>
          <a:xfrm>
            <a:off x="3939459" y="3276999"/>
            <a:ext cx="4267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2400" dirty="0"/>
              <a:t>We use 3d printing technology </a:t>
            </a:r>
            <a:endParaRPr sz="2400" b="1" dirty="0"/>
          </a:p>
        </p:txBody>
      </p:sp>
      <p:cxnSp>
        <p:nvCxnSpPr>
          <p:cNvPr id="519" name="Google Shape;519;p40"/>
          <p:cNvCxnSpPr/>
          <p:nvPr/>
        </p:nvCxnSpPr>
        <p:spPr>
          <a:xfrm rot="10800000">
            <a:off x="6073059" y="3298949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0" name="Google Shape;520;p40"/>
          <p:cNvGrpSpPr/>
          <p:nvPr/>
        </p:nvGrpSpPr>
        <p:grpSpPr>
          <a:xfrm>
            <a:off x="117963" y="3998219"/>
            <a:ext cx="4660623" cy="1211775"/>
            <a:chOff x="123077" y="3998200"/>
            <a:chExt cx="4660623" cy="1211775"/>
          </a:xfrm>
        </p:grpSpPr>
        <p:grpSp>
          <p:nvGrpSpPr>
            <p:cNvPr id="521" name="Google Shape;521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22" name="Google Shape;522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24" name="Google Shape;524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25" name="Google Shape;525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6" name="Google Shape;526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7" name="Google Shape;527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8" name="Google Shape;528;p40"/>
          <p:cNvGrpSpPr/>
          <p:nvPr/>
        </p:nvGrpSpPr>
        <p:grpSpPr>
          <a:xfrm rot="10800000">
            <a:off x="4365413" y="-66494"/>
            <a:ext cx="4660623" cy="1211775"/>
            <a:chOff x="123077" y="3998200"/>
            <a:chExt cx="4660623" cy="1211775"/>
          </a:xfrm>
        </p:grpSpPr>
        <p:grpSp>
          <p:nvGrpSpPr>
            <p:cNvPr id="529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530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2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533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4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5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36" name="Google Shape;536;p40"/>
          <p:cNvSpPr/>
          <p:nvPr/>
        </p:nvSpPr>
        <p:spPr>
          <a:xfrm>
            <a:off x="648454" y="3084675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466904" y="286595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317" y="2378600"/>
            <a:ext cx="2694300" cy="615600"/>
          </a:xfrm>
        </p:spPr>
        <p:txBody>
          <a:bodyPr/>
          <a:lstStyle/>
          <a:p>
            <a:r>
              <a:rPr lang="en-US" sz="3200" dirty="0"/>
              <a:t>Tesla cyber truck </a:t>
            </a: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4149819335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73291" y="2067075"/>
            <a:ext cx="4039500" cy="2046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sz="4000" dirty="0" err="1"/>
              <a:t>Trainnign</a:t>
            </a:r>
            <a:r>
              <a:rPr lang="en-US" sz="4000" dirty="0"/>
              <a:t> and  Testing </a:t>
            </a:r>
            <a:endParaRPr sz="4000" dirty="0"/>
          </a:p>
        </p:txBody>
      </p:sp>
      <p:grpSp>
        <p:nvGrpSpPr>
          <p:cNvPr id="451" name="Google Shape;451;p37"/>
          <p:cNvGrpSpPr/>
          <p:nvPr/>
        </p:nvGrpSpPr>
        <p:grpSpPr>
          <a:xfrm>
            <a:off x="833125" y="1810575"/>
            <a:ext cx="987245" cy="256500"/>
            <a:chOff x="713275" y="4065425"/>
            <a:chExt cx="987245" cy="256500"/>
          </a:xfrm>
        </p:grpSpPr>
        <p:sp>
          <p:nvSpPr>
            <p:cNvPr id="452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58" name="Google Shape;458;p37"/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2" name="Google Shape;462;p37"/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3866209" y="6415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4963748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1;p34"/>
          <p:cNvSpPr/>
          <p:nvPr/>
        </p:nvSpPr>
        <p:spPr>
          <a:xfrm>
            <a:off x="585518" y="622999"/>
            <a:ext cx="1956704" cy="983151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34"/>
          <p:cNvSpPr txBox="1">
            <a:spLocks/>
          </p:cNvSpPr>
          <p:nvPr/>
        </p:nvSpPr>
        <p:spPr>
          <a:xfrm>
            <a:off x="928648" y="494438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4000" dirty="0">
                <a:solidFill>
                  <a:schemeClr val="dk2"/>
                </a:solidFill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92F6E-2125-431B-8677-71E848C1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60" y="959445"/>
            <a:ext cx="4926084" cy="27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94EB42-97F3-4D65-8CA7-CF502AB99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061" y="1067925"/>
            <a:ext cx="2264989" cy="393675"/>
          </a:xfrm>
        </p:spPr>
        <p:txBody>
          <a:bodyPr/>
          <a:lstStyle/>
          <a:p>
            <a:r>
              <a:rPr lang="en-US" dirty="0"/>
              <a:t>Perspective function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1996C98-A655-42B8-8296-FC9C0B32974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0000" y="1512000"/>
            <a:ext cx="2621075" cy="270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5BF406-F511-4468-85EC-FFC54AB11C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39499" y="1519201"/>
            <a:ext cx="2265000" cy="273599"/>
          </a:xfrm>
        </p:spPr>
        <p:txBody>
          <a:bodyPr/>
          <a:lstStyle/>
          <a:p>
            <a:r>
              <a:rPr lang="en-US" dirty="0"/>
              <a:t>Threshold &amp; Canny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CAC86F-AA11-4FEF-81A2-D098C2ABE07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89600" y="1929600"/>
            <a:ext cx="2836800" cy="24725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0EFF4A3-61C0-4A29-8AE9-52A4A2B4146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62949" y="1843200"/>
            <a:ext cx="2265000" cy="324000"/>
          </a:xfrm>
        </p:spPr>
        <p:txBody>
          <a:bodyPr/>
          <a:lstStyle/>
          <a:p>
            <a:r>
              <a:rPr lang="en-US" dirty="0"/>
              <a:t>Histogram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196C6AC-1517-46EE-9B1C-A4C36653E78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62950" y="2224800"/>
            <a:ext cx="2621049" cy="25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47A-69A3-424D-A364-BDF55241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74" y="394725"/>
            <a:ext cx="4291226" cy="615600"/>
          </a:xfrm>
        </p:spPr>
        <p:txBody>
          <a:bodyPr/>
          <a:lstStyle/>
          <a:p>
            <a:r>
              <a:rPr lang="en-US" dirty="0"/>
              <a:t>Image Processing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64C21A-42D0-42D5-8FBB-382A7712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24" y="1929600"/>
            <a:ext cx="2908776" cy="2609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31B167-631A-4907-8EC0-F110FEBD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49" y="2224800"/>
            <a:ext cx="2671451" cy="255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76A9C-786E-4FC4-838A-613E125E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74" y="1511999"/>
            <a:ext cx="2621076" cy="13614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E68113-68A8-423A-A5A9-8B398D22C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74" y="2923837"/>
            <a:ext cx="2621076" cy="12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8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295733" y="203635"/>
            <a:ext cx="5255467" cy="1315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Cascade Training GUI software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dirty="0">
                <a:solidFill>
                  <a:srgbClr val="FF0000"/>
                </a:solidFill>
              </a:rPr>
              <a:t>Lane Detection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34" name="Google Shape;634;p45"/>
          <p:cNvSpPr txBox="1">
            <a:spLocks noGrp="1"/>
          </p:cNvSpPr>
          <p:nvPr>
            <p:ph type="subTitle" idx="5"/>
          </p:nvPr>
        </p:nvSpPr>
        <p:spPr>
          <a:xfrm>
            <a:off x="5850700" y="1987300"/>
            <a:ext cx="2701326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ar-EG" b="0" dirty="0"/>
          </a:p>
          <a:p>
            <a:endParaRPr lang="ar-EG" b="0" dirty="0"/>
          </a:p>
          <a:p>
            <a:endParaRPr lang="ar-EG" b="0" dirty="0"/>
          </a:p>
          <a:p>
            <a:endParaRPr lang="ar-EG" b="0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32" name="Google Shape;632;p45"/>
          <p:cNvSpPr txBox="1">
            <a:spLocks noGrp="1"/>
          </p:cNvSpPr>
          <p:nvPr>
            <p:ph type="subTitle" idx="3"/>
          </p:nvPr>
        </p:nvSpPr>
        <p:spPr>
          <a:xfrm>
            <a:off x="2966450" y="3127913"/>
            <a:ext cx="3070899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ar-EG" b="0" dirty="0"/>
          </a:p>
          <a:p>
            <a:endParaRPr lang="ar-EG" b="0" dirty="0"/>
          </a:p>
          <a:p>
            <a:endParaRPr lang="ar-EG" b="0" dirty="0"/>
          </a:p>
          <a:p>
            <a:endParaRPr lang="ar-EG" b="0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648" name="Google Shape;648;p45"/>
          <p:cNvGrpSpPr/>
          <p:nvPr/>
        </p:nvGrpSpPr>
        <p:grpSpPr>
          <a:xfrm>
            <a:off x="259870" y="4174646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7073113" y="4624576"/>
            <a:ext cx="2074500" cy="637200"/>
            <a:chOff x="199624" y="-803250"/>
            <a:chExt cx="2074500" cy="63720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199624" y="-80325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6824" y="-1660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122862" y="4624576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62" name="Google Shape;662;p45"/>
          <p:cNvGrpSpPr/>
          <p:nvPr/>
        </p:nvGrpSpPr>
        <p:grpSpPr>
          <a:xfrm>
            <a:off x="7564781" y="4112536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3" y="1650034"/>
            <a:ext cx="1352808" cy="233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356" y="2210400"/>
            <a:ext cx="2554534" cy="228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82F5D-D033-4FAB-9FD1-3EAF15C22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34" y="1633786"/>
            <a:ext cx="2554534" cy="235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F9CE1-1F28-4D41-B8D7-695E3EF03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999" y="1650034"/>
            <a:ext cx="1339513" cy="23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"/>
          <p:cNvSpPr/>
          <p:nvPr/>
        </p:nvSpPr>
        <p:spPr>
          <a:xfrm>
            <a:off x="6743700" y="32967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924300" y="4508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55"/>
          <p:cNvGrpSpPr/>
          <p:nvPr/>
        </p:nvGrpSpPr>
        <p:grpSpPr>
          <a:xfrm>
            <a:off x="4539559" y="1097148"/>
            <a:ext cx="3891167" cy="2949220"/>
            <a:chOff x="713409" y="1097136"/>
            <a:chExt cx="3891167" cy="2949220"/>
          </a:xfrm>
        </p:grpSpPr>
        <p:sp>
          <p:nvSpPr>
            <p:cNvPr id="923" name="Google Shape;923;p55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5"/>
          <p:cNvGrpSpPr/>
          <p:nvPr/>
        </p:nvGrpSpPr>
        <p:grpSpPr>
          <a:xfrm>
            <a:off x="713400" y="1020538"/>
            <a:ext cx="987245" cy="256500"/>
            <a:chOff x="713275" y="4065425"/>
            <a:chExt cx="987245" cy="256500"/>
          </a:xfrm>
        </p:grpSpPr>
        <p:sp>
          <p:nvSpPr>
            <p:cNvPr id="927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55"/>
          <p:cNvGrpSpPr/>
          <p:nvPr/>
        </p:nvGrpSpPr>
        <p:grpSpPr>
          <a:xfrm rot="10800000">
            <a:off x="714325" y="3933325"/>
            <a:ext cx="4215075" cy="1210176"/>
            <a:chOff x="-363475" y="-836226"/>
            <a:chExt cx="4215075" cy="1210176"/>
          </a:xfrm>
        </p:grpSpPr>
        <p:cxnSp>
          <p:nvCxnSpPr>
            <p:cNvPr id="931" name="Google Shape;931;p55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55"/>
            <p:cNvCxnSpPr/>
            <p:nvPr/>
          </p:nvCxnSpPr>
          <p:spPr>
            <a:xfrm>
              <a:off x="839600" y="373950"/>
              <a:ext cx="301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3" name="Google Shape;933;p55"/>
          <p:cNvGrpSpPr/>
          <p:nvPr/>
        </p:nvGrpSpPr>
        <p:grpSpPr>
          <a:xfrm>
            <a:off x="7780950" y="411113"/>
            <a:ext cx="987245" cy="256500"/>
            <a:chOff x="713275" y="4065425"/>
            <a:chExt cx="987245" cy="256500"/>
          </a:xfrm>
        </p:grpSpPr>
        <p:sp>
          <p:nvSpPr>
            <p:cNvPr id="934" name="Google Shape;934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U-Turn Sign </a:t>
            </a:r>
            <a:endParaRPr lang="ar-EG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400" y="2294701"/>
            <a:ext cx="3502999" cy="1169700"/>
          </a:xfrm>
        </p:spPr>
        <p:txBody>
          <a:bodyPr/>
          <a:lstStyle/>
          <a:p>
            <a:r>
              <a:rPr lang="en-US" dirty="0"/>
              <a:t>The U-Turn system follows the same method for all shapes and objects. It depends on a cascade training file. 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7E557-226C-4F2E-9A6F-DD6E0D47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59977" y="527867"/>
            <a:ext cx="2267502" cy="36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"/>
          <p:cNvSpPr/>
          <p:nvPr/>
        </p:nvSpPr>
        <p:spPr>
          <a:xfrm>
            <a:off x="6743700" y="32967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924300" y="450850"/>
            <a:ext cx="2098500" cy="13959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55"/>
          <p:cNvGrpSpPr/>
          <p:nvPr/>
        </p:nvGrpSpPr>
        <p:grpSpPr>
          <a:xfrm>
            <a:off x="713400" y="1020538"/>
            <a:ext cx="987245" cy="256500"/>
            <a:chOff x="713275" y="4065425"/>
            <a:chExt cx="987245" cy="256500"/>
          </a:xfrm>
        </p:grpSpPr>
        <p:sp>
          <p:nvSpPr>
            <p:cNvPr id="927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55"/>
          <p:cNvGrpSpPr/>
          <p:nvPr/>
        </p:nvGrpSpPr>
        <p:grpSpPr>
          <a:xfrm rot="10800000">
            <a:off x="714325" y="3933325"/>
            <a:ext cx="4215075" cy="1210176"/>
            <a:chOff x="-363475" y="-836226"/>
            <a:chExt cx="4215075" cy="1210176"/>
          </a:xfrm>
        </p:grpSpPr>
        <p:cxnSp>
          <p:nvCxnSpPr>
            <p:cNvPr id="931" name="Google Shape;931;p55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55"/>
            <p:cNvCxnSpPr/>
            <p:nvPr/>
          </p:nvCxnSpPr>
          <p:spPr>
            <a:xfrm>
              <a:off x="839600" y="373950"/>
              <a:ext cx="301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3" name="Google Shape;933;p55"/>
          <p:cNvGrpSpPr/>
          <p:nvPr/>
        </p:nvGrpSpPr>
        <p:grpSpPr>
          <a:xfrm>
            <a:off x="7780950" y="411113"/>
            <a:ext cx="987245" cy="256500"/>
            <a:chOff x="713275" y="4065425"/>
            <a:chExt cx="987245" cy="256500"/>
          </a:xfrm>
        </p:grpSpPr>
        <p:sp>
          <p:nvSpPr>
            <p:cNvPr id="934" name="Google Shape;934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345" y="3625525"/>
            <a:ext cx="3153600" cy="615600"/>
          </a:xfrm>
        </p:spPr>
        <p:txBody>
          <a:bodyPr/>
          <a:lstStyle/>
          <a:p>
            <a:br>
              <a:rPr lang="ar-EG" sz="3200" b="0" dirty="0"/>
            </a:br>
            <a:r>
              <a:rPr lang="en-US" sz="3200" b="0" dirty="0"/>
              <a:t>Detection </a:t>
            </a:r>
            <a:br>
              <a:rPr lang="en-US" sz="3200" b="0" dirty="0"/>
            </a:br>
            <a:br>
              <a:rPr lang="ar-EG" sz="3200" b="0" dirty="0"/>
            </a:br>
            <a:br>
              <a:rPr lang="ar-EG" sz="3200" b="0" dirty="0"/>
            </a:br>
            <a:br>
              <a:rPr lang="ar-EG" sz="3200" b="0" dirty="0"/>
            </a:br>
            <a:endParaRPr lang="ar-EG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400" y="2294701"/>
            <a:ext cx="3502999" cy="1169700"/>
          </a:xfrm>
        </p:spPr>
        <p:txBody>
          <a:bodyPr/>
          <a:lstStyle/>
          <a:p>
            <a:r>
              <a:rPr lang="en-US" sz="2000" b="1" dirty="0"/>
              <a:t>Car in front of the stop</a:t>
            </a:r>
            <a:endParaRPr lang="ar-EG" sz="2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23871" y="450850"/>
            <a:ext cx="3118447" cy="42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6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4"/>
          <p:cNvSpPr/>
          <p:nvPr/>
        </p:nvSpPr>
        <p:spPr>
          <a:xfrm>
            <a:off x="1965575" y="1097900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4"/>
          <p:cNvSpPr txBox="1">
            <a:spLocks noGrp="1"/>
          </p:cNvSpPr>
          <p:nvPr>
            <p:ph type="title"/>
          </p:nvPr>
        </p:nvSpPr>
        <p:spPr>
          <a:xfrm>
            <a:off x="754310" y="445025"/>
            <a:ext cx="7676290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891" name="Google Shape;891;p54"/>
          <p:cNvSpPr txBox="1">
            <a:spLocks noGrp="1"/>
          </p:cNvSpPr>
          <p:nvPr>
            <p:ph type="subTitle" idx="1"/>
          </p:nvPr>
        </p:nvSpPr>
        <p:spPr>
          <a:xfrm>
            <a:off x="0" y="3705014"/>
            <a:ext cx="4810745" cy="1347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Test 1 (Lane Detecting and Tracking) </a:t>
            </a:r>
            <a:endParaRPr dirty="0"/>
          </a:p>
        </p:txBody>
      </p:sp>
      <p:sp>
        <p:nvSpPr>
          <p:cNvPr id="893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5895278" y="3906503"/>
            <a:ext cx="1784195" cy="1007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Test 2 (U Turn) </a:t>
            </a:r>
            <a:endParaRPr dirty="0"/>
          </a:p>
        </p:txBody>
      </p:sp>
      <p:grpSp>
        <p:nvGrpSpPr>
          <p:cNvPr id="897" name="Google Shape;897;p54"/>
          <p:cNvGrpSpPr/>
          <p:nvPr/>
        </p:nvGrpSpPr>
        <p:grpSpPr>
          <a:xfrm rot="-5400000">
            <a:off x="-845075" y="3277414"/>
            <a:ext cx="2840775" cy="1210176"/>
            <a:chOff x="-363475" y="-836226"/>
            <a:chExt cx="2840775" cy="1210176"/>
          </a:xfrm>
        </p:grpSpPr>
        <p:cxnSp>
          <p:nvCxnSpPr>
            <p:cNvPr id="898" name="Google Shape;898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54"/>
            <p:cNvCxnSpPr/>
            <p:nvPr/>
          </p:nvCxnSpPr>
          <p:spPr>
            <a:xfrm rot="10800000">
              <a:off x="1658450" y="-444900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00" name="Google Shape;900;p54"/>
          <p:cNvGrpSpPr/>
          <p:nvPr/>
        </p:nvGrpSpPr>
        <p:grpSpPr>
          <a:xfrm rot="5400000">
            <a:off x="7118525" y="815300"/>
            <a:ext cx="2840775" cy="1210176"/>
            <a:chOff x="-363475" y="-836226"/>
            <a:chExt cx="2840775" cy="1210176"/>
          </a:xfrm>
        </p:grpSpPr>
        <p:cxnSp>
          <p:nvCxnSpPr>
            <p:cNvPr id="901" name="Google Shape;901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54"/>
            <p:cNvCxnSpPr/>
            <p:nvPr/>
          </p:nvCxnSpPr>
          <p:spPr>
            <a:xfrm rot="10800000">
              <a:off x="1658450" y="-444900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903" name="Google Shape;903;p54"/>
          <p:cNvSpPr/>
          <p:nvPr/>
        </p:nvSpPr>
        <p:spPr>
          <a:xfrm>
            <a:off x="5672125" y="1390650"/>
            <a:ext cx="1279800" cy="1257300"/>
          </a:xfrm>
          <a:prstGeom prst="snip2DiagRect">
            <a:avLst>
              <a:gd name="adj1" fmla="val 0"/>
              <a:gd name="adj2" fmla="val 203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4"/>
          <p:cNvGrpSpPr/>
          <p:nvPr/>
        </p:nvGrpSpPr>
        <p:grpSpPr>
          <a:xfrm>
            <a:off x="7936977" y="4311818"/>
            <a:ext cx="987245" cy="256500"/>
            <a:chOff x="713275" y="4065425"/>
            <a:chExt cx="987245" cy="256500"/>
          </a:xfrm>
        </p:grpSpPr>
        <p:sp>
          <p:nvSpPr>
            <p:cNvPr id="906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54"/>
          <p:cNvGrpSpPr/>
          <p:nvPr/>
        </p:nvGrpSpPr>
        <p:grpSpPr>
          <a:xfrm>
            <a:off x="419917" y="978412"/>
            <a:ext cx="987245" cy="256500"/>
            <a:chOff x="713275" y="4065425"/>
            <a:chExt cx="987245" cy="256500"/>
          </a:xfrm>
        </p:grpSpPr>
        <p:sp>
          <p:nvSpPr>
            <p:cNvPr id="910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4E6D1DF-B4CC-4B7E-B0B5-448F13B8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" y="1367281"/>
            <a:ext cx="4172482" cy="2815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B6A4A-575C-4477-96D8-8A3F30A5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757" y="1367281"/>
            <a:ext cx="4323465" cy="28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 3 (Stop Sign Detection and Function) </a:t>
            </a:r>
            <a:endParaRPr dirty="0"/>
          </a:p>
        </p:txBody>
      </p:sp>
      <p:sp>
        <p:nvSpPr>
          <p:cNvPr id="753" name="Google Shape;753;p50"/>
          <p:cNvSpPr/>
          <p:nvPr/>
        </p:nvSpPr>
        <p:spPr>
          <a:xfrm>
            <a:off x="1000125" y="1187550"/>
            <a:ext cx="7143900" cy="3416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" name="Google Shape;759;p50"/>
          <p:cNvGrpSpPr/>
          <p:nvPr/>
        </p:nvGrpSpPr>
        <p:grpSpPr>
          <a:xfrm>
            <a:off x="4685178" y="1313738"/>
            <a:ext cx="987245" cy="256500"/>
            <a:chOff x="713275" y="4065425"/>
            <a:chExt cx="987245" cy="256500"/>
          </a:xfrm>
        </p:grpSpPr>
        <p:sp>
          <p:nvSpPr>
            <p:cNvPr id="760" name="Google Shape;760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0"/>
          <p:cNvGrpSpPr/>
          <p:nvPr/>
        </p:nvGrpSpPr>
        <p:grpSpPr>
          <a:xfrm>
            <a:off x="2733253" y="4171238"/>
            <a:ext cx="987245" cy="256500"/>
            <a:chOff x="713275" y="4065425"/>
            <a:chExt cx="987245" cy="256500"/>
          </a:xfrm>
        </p:grpSpPr>
        <p:sp>
          <p:nvSpPr>
            <p:cNvPr id="764" name="Google Shape;764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0671B8-6610-4F60-87F2-348E509C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02" y="1187550"/>
            <a:ext cx="6006791" cy="34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0" name="Picture 19" descr="https://www.techyv.com/sites/default/2022/10/users/Proofreader1/safety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524" y="240709"/>
            <a:ext cx="4721055" cy="469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 4 (Object Avoidance) </a:t>
            </a:r>
            <a:endParaRPr dirty="0"/>
          </a:p>
        </p:txBody>
      </p:sp>
      <p:sp>
        <p:nvSpPr>
          <p:cNvPr id="753" name="Google Shape;753;p50"/>
          <p:cNvSpPr/>
          <p:nvPr/>
        </p:nvSpPr>
        <p:spPr>
          <a:xfrm>
            <a:off x="1000125" y="1187550"/>
            <a:ext cx="7143900" cy="3416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" name="Google Shape;759;p50"/>
          <p:cNvGrpSpPr/>
          <p:nvPr/>
        </p:nvGrpSpPr>
        <p:grpSpPr>
          <a:xfrm>
            <a:off x="4685178" y="1313738"/>
            <a:ext cx="987245" cy="256500"/>
            <a:chOff x="713275" y="4065425"/>
            <a:chExt cx="987245" cy="256500"/>
          </a:xfrm>
        </p:grpSpPr>
        <p:sp>
          <p:nvSpPr>
            <p:cNvPr id="760" name="Google Shape;760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0"/>
          <p:cNvGrpSpPr/>
          <p:nvPr/>
        </p:nvGrpSpPr>
        <p:grpSpPr>
          <a:xfrm>
            <a:off x="2733253" y="4171238"/>
            <a:ext cx="987245" cy="256500"/>
            <a:chOff x="713275" y="4065425"/>
            <a:chExt cx="987245" cy="256500"/>
          </a:xfrm>
        </p:grpSpPr>
        <p:sp>
          <p:nvSpPr>
            <p:cNvPr id="764" name="Google Shape;764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9DD07E-ACC2-4EB2-B0CD-21F66B44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1" y="1187550"/>
            <a:ext cx="6029092" cy="34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5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 5 (Traffic Light Detecting) </a:t>
            </a:r>
            <a:endParaRPr dirty="0"/>
          </a:p>
        </p:txBody>
      </p:sp>
      <p:sp>
        <p:nvSpPr>
          <p:cNvPr id="753" name="Google Shape;753;p50"/>
          <p:cNvSpPr/>
          <p:nvPr/>
        </p:nvSpPr>
        <p:spPr>
          <a:xfrm>
            <a:off x="1000125" y="1187550"/>
            <a:ext cx="7143900" cy="3416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" name="Google Shape;759;p50"/>
          <p:cNvGrpSpPr/>
          <p:nvPr/>
        </p:nvGrpSpPr>
        <p:grpSpPr>
          <a:xfrm>
            <a:off x="4685178" y="1313738"/>
            <a:ext cx="987245" cy="256500"/>
            <a:chOff x="713275" y="4065425"/>
            <a:chExt cx="987245" cy="256500"/>
          </a:xfrm>
        </p:grpSpPr>
        <p:sp>
          <p:nvSpPr>
            <p:cNvPr id="760" name="Google Shape;760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0"/>
          <p:cNvGrpSpPr/>
          <p:nvPr/>
        </p:nvGrpSpPr>
        <p:grpSpPr>
          <a:xfrm>
            <a:off x="2733253" y="4171238"/>
            <a:ext cx="987245" cy="256500"/>
            <a:chOff x="713275" y="4065425"/>
            <a:chExt cx="987245" cy="256500"/>
          </a:xfrm>
        </p:grpSpPr>
        <p:sp>
          <p:nvSpPr>
            <p:cNvPr id="764" name="Google Shape;764;p50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3" y="1187550"/>
            <a:ext cx="24955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46" y="1187550"/>
            <a:ext cx="26955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73" y="1216125"/>
            <a:ext cx="322897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8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821252" y="1810575"/>
            <a:ext cx="4039500" cy="2046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sz="4000" dirty="0"/>
              <a:t>Results and Future Work </a:t>
            </a:r>
            <a:endParaRPr sz="4000" dirty="0"/>
          </a:p>
        </p:txBody>
      </p:sp>
      <p:grpSp>
        <p:nvGrpSpPr>
          <p:cNvPr id="451" name="Google Shape;451;p37"/>
          <p:cNvGrpSpPr/>
          <p:nvPr/>
        </p:nvGrpSpPr>
        <p:grpSpPr>
          <a:xfrm>
            <a:off x="833125" y="1810575"/>
            <a:ext cx="987245" cy="256500"/>
            <a:chOff x="713275" y="4065425"/>
            <a:chExt cx="987245" cy="256500"/>
          </a:xfrm>
        </p:grpSpPr>
        <p:sp>
          <p:nvSpPr>
            <p:cNvPr id="452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58" name="Google Shape;458;p37"/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2" name="Google Shape;462;p37"/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3831439" y="8580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4818745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1;p34"/>
          <p:cNvSpPr/>
          <p:nvPr/>
        </p:nvSpPr>
        <p:spPr>
          <a:xfrm>
            <a:off x="585518" y="622999"/>
            <a:ext cx="1956704" cy="983151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34"/>
          <p:cNvSpPr txBox="1">
            <a:spLocks/>
          </p:cNvSpPr>
          <p:nvPr/>
        </p:nvSpPr>
        <p:spPr>
          <a:xfrm>
            <a:off x="928648" y="494438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4000" dirty="0">
                <a:solidFill>
                  <a:schemeClr val="dk2"/>
                </a:solidFill>
              </a:rPr>
              <a:t>05</a:t>
            </a:r>
          </a:p>
        </p:txBody>
      </p:sp>
      <p:pic>
        <p:nvPicPr>
          <p:cNvPr id="37890" name="Picture 2" descr="Autopilot | Tes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1" y="858075"/>
            <a:ext cx="5885544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94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Advantages</a:t>
            </a:r>
            <a:endParaRPr dirty="0"/>
          </a:p>
        </p:txBody>
      </p:sp>
      <p:sp>
        <p:nvSpPr>
          <p:cNvPr id="731" name="Google Shape;731;p49"/>
          <p:cNvSpPr txBox="1">
            <a:spLocks noGrp="1"/>
          </p:cNvSpPr>
          <p:nvPr>
            <p:ph type="subTitle" idx="1"/>
          </p:nvPr>
        </p:nvSpPr>
        <p:spPr>
          <a:xfrm>
            <a:off x="713398" y="1219101"/>
            <a:ext cx="3541200" cy="2311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b="1" dirty="0"/>
              <a:t>Eradicating human error</a:t>
            </a:r>
          </a:p>
          <a:p>
            <a:pPr marL="0" lvl="0" indent="0"/>
            <a:endParaRPr lang="en-US" sz="2000" b="1" dirty="0"/>
          </a:p>
          <a:p>
            <a:pPr marL="0" lvl="0" indent="0"/>
            <a:r>
              <a:rPr lang="en-US" sz="2000" b="1" dirty="0"/>
              <a:t>More independence for the elderly and those with disabilities</a:t>
            </a:r>
          </a:p>
          <a:p>
            <a:pPr marL="0" lvl="0" indent="0"/>
            <a:endParaRPr lang="en-US" sz="2000" b="1" dirty="0"/>
          </a:p>
          <a:p>
            <a:pPr marL="0" lvl="0" indent="0"/>
            <a:r>
              <a:rPr lang="en-US" sz="2000" b="1" dirty="0"/>
              <a:t>Fewer accidents or deaths</a:t>
            </a:r>
            <a:endParaRPr sz="2000" b="1" dirty="0"/>
          </a:p>
        </p:txBody>
      </p:sp>
      <p:grpSp>
        <p:nvGrpSpPr>
          <p:cNvPr id="735" name="Google Shape;735;p49"/>
          <p:cNvGrpSpPr/>
          <p:nvPr/>
        </p:nvGrpSpPr>
        <p:grpSpPr>
          <a:xfrm rot="5400000">
            <a:off x="348025" y="3984072"/>
            <a:ext cx="987245" cy="256500"/>
            <a:chOff x="713275" y="4065425"/>
            <a:chExt cx="987245" cy="256500"/>
          </a:xfrm>
        </p:grpSpPr>
        <p:sp>
          <p:nvSpPr>
            <p:cNvPr id="736" name="Google Shape;736;p4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9"/>
          <p:cNvGrpSpPr/>
          <p:nvPr/>
        </p:nvGrpSpPr>
        <p:grpSpPr>
          <a:xfrm rot="10800000" flipH="1">
            <a:off x="5713737" y="3998219"/>
            <a:ext cx="3100650" cy="1211775"/>
            <a:chOff x="-365050" y="-837825"/>
            <a:chExt cx="3100650" cy="1211775"/>
          </a:xfrm>
        </p:grpSpPr>
        <p:cxnSp>
          <p:nvCxnSpPr>
            <p:cNvPr id="740" name="Google Shape;740;p49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9"/>
            <p:cNvCxnSpPr/>
            <p:nvPr/>
          </p:nvCxnSpPr>
          <p:spPr>
            <a:xfrm>
              <a:off x="839600" y="373950"/>
              <a:ext cx="1896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742" name="Google Shape;742;p49"/>
          <p:cNvCxnSpPr/>
          <p:nvPr/>
        </p:nvCxnSpPr>
        <p:spPr>
          <a:xfrm rot="10800000" flipH="1">
            <a:off x="4132833" y="4525451"/>
            <a:ext cx="648300" cy="64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3" name="Google Shape;743;p49"/>
          <p:cNvCxnSpPr/>
          <p:nvPr/>
        </p:nvCxnSpPr>
        <p:spPr>
          <a:xfrm rot="10800000" flipH="1">
            <a:off x="4688670" y="4525451"/>
            <a:ext cx="648300" cy="64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4" name="Google Shape;744;p49"/>
          <p:cNvCxnSpPr/>
          <p:nvPr/>
        </p:nvCxnSpPr>
        <p:spPr>
          <a:xfrm rot="10800000" flipH="1">
            <a:off x="5244506" y="4525451"/>
            <a:ext cx="648300" cy="64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745" name="Google Shape;745;p49"/>
          <p:cNvGrpSpPr/>
          <p:nvPr/>
        </p:nvGrpSpPr>
        <p:grpSpPr>
          <a:xfrm flipH="1">
            <a:off x="2870337" y="-41890"/>
            <a:ext cx="2753388" cy="813426"/>
            <a:chOff x="-17788" y="-490569"/>
            <a:chExt cx="2753388" cy="864519"/>
          </a:xfrm>
        </p:grpSpPr>
        <p:cxnSp>
          <p:nvCxnSpPr>
            <p:cNvPr id="746" name="Google Shape;746;p49"/>
            <p:cNvCxnSpPr/>
            <p:nvPr/>
          </p:nvCxnSpPr>
          <p:spPr>
            <a:xfrm>
              <a:off x="-17788" y="-490569"/>
              <a:ext cx="860700" cy="86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9"/>
            <p:cNvCxnSpPr/>
            <p:nvPr/>
          </p:nvCxnSpPr>
          <p:spPr>
            <a:xfrm>
              <a:off x="839600" y="373950"/>
              <a:ext cx="1896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4818" name="Picture 2" descr="When It Comes to Safety, Autonomous Cars Are Still &quot;Teen Drivers&quot; -  Scientific Ameri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27" y="771535"/>
            <a:ext cx="4084841" cy="34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Advantages</a:t>
            </a:r>
            <a:endParaRPr dirty="0"/>
          </a:p>
        </p:txBody>
      </p:sp>
      <p:sp>
        <p:nvSpPr>
          <p:cNvPr id="731" name="Google Shape;731;p49"/>
          <p:cNvSpPr txBox="1">
            <a:spLocks noGrp="1"/>
          </p:cNvSpPr>
          <p:nvPr>
            <p:ph type="subTitle" idx="1"/>
          </p:nvPr>
        </p:nvSpPr>
        <p:spPr>
          <a:xfrm>
            <a:off x="148621" y="1219101"/>
            <a:ext cx="4864198" cy="3386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>
                <a:latin typeface="Times New Roman"/>
                <a:ea typeface="Times New Roman"/>
                <a:cs typeface="Arial"/>
              </a:rPr>
              <a:t>     Say goodbye to road rage.</a:t>
            </a:r>
            <a:endParaRPr lang="en-US" sz="1800" b="1" dirty="0">
              <a:latin typeface="Calibri"/>
              <a:ea typeface="Calibri"/>
              <a:cs typeface="Arial"/>
            </a:endParaRPr>
          </a:p>
          <a:p>
            <a:pPr>
              <a:lnSpc>
                <a:spcPct val="115000"/>
              </a:lnSpc>
            </a:pPr>
            <a:r>
              <a:rPr lang="en-US" sz="2000" b="1" dirty="0">
                <a:latin typeface="Symbol"/>
                <a:ea typeface="Times New Roman"/>
                <a:cs typeface="Times New Roman"/>
              </a:rPr>
              <a:t>·</a:t>
            </a:r>
            <a:r>
              <a:rPr lang="en-US" sz="2000" b="1" dirty="0">
                <a:latin typeface="Times New Roman"/>
                <a:ea typeface="Times New Roman"/>
                <a:cs typeface="Arial"/>
              </a:rPr>
              <a:t>  Opportunities for more efficient driving. ...</a:t>
            </a:r>
            <a:endParaRPr lang="en-US" sz="1800" b="1" dirty="0">
              <a:latin typeface="Calibri"/>
              <a:ea typeface="Calibri"/>
              <a:cs typeface="Arial"/>
            </a:endParaRPr>
          </a:p>
          <a:p>
            <a:pPr>
              <a:lnSpc>
                <a:spcPct val="115000"/>
              </a:lnSpc>
            </a:pPr>
            <a:r>
              <a:rPr lang="en-US" sz="2000" b="1" dirty="0">
                <a:latin typeface="Symbol"/>
                <a:ea typeface="Times New Roman"/>
                <a:cs typeface="Times New Roman"/>
              </a:rPr>
              <a:t>·</a:t>
            </a:r>
            <a:r>
              <a:rPr lang="en-US" sz="2000" b="1" dirty="0">
                <a:latin typeface="Times New Roman"/>
                <a:ea typeface="Times New Roman"/>
                <a:cs typeface="Arial"/>
              </a:rPr>
              <a:t>  Forgotten driving skills. ...</a:t>
            </a:r>
            <a:endParaRPr lang="en-US" sz="1800" b="1" dirty="0">
              <a:latin typeface="Calibri"/>
              <a:ea typeface="Calibri"/>
              <a:cs typeface="Arial"/>
            </a:endParaRPr>
          </a:p>
          <a:p>
            <a:pPr>
              <a:lnSpc>
                <a:spcPct val="115000"/>
              </a:lnSpc>
              <a:buFont typeface="Symbol" pitchFamily="18" charset="2"/>
              <a:buChar char="·"/>
            </a:pPr>
            <a:r>
              <a:rPr lang="en-US" sz="2000" b="1" dirty="0">
                <a:latin typeface="Times New Roman"/>
                <a:ea typeface="Times New Roman"/>
                <a:cs typeface="Arial"/>
              </a:rPr>
              <a:t>The danger of hacking. ...</a:t>
            </a:r>
          </a:p>
          <a:p>
            <a:pPr>
              <a:lnSpc>
                <a:spcPct val="115000"/>
              </a:lnSpc>
              <a:buFont typeface="Symbol" pitchFamily="18" charset="2"/>
              <a:buChar char="·"/>
            </a:pPr>
            <a:r>
              <a:rPr lang="en-US" sz="1800" dirty="0"/>
              <a:t> </a:t>
            </a:r>
            <a:r>
              <a:rPr lang="en-US" sz="1800" b="1" dirty="0"/>
              <a:t>Risk of accidents and death</a:t>
            </a:r>
            <a:endParaRPr lang="en-US" sz="1800" b="1" dirty="0">
              <a:latin typeface="Calibri"/>
              <a:ea typeface="Calibri"/>
              <a:cs typeface="Arial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latin typeface="Symbol"/>
                <a:ea typeface="Times New Roman"/>
                <a:cs typeface="Times New Roman"/>
              </a:rPr>
              <a:t>                      </a:t>
            </a:r>
            <a:endParaRPr lang="en-US" sz="1800" b="1" dirty="0">
              <a:latin typeface="Calibri"/>
              <a:ea typeface="Calibri"/>
              <a:cs typeface="Arial"/>
            </a:endParaRPr>
          </a:p>
          <a:p>
            <a:pPr marL="0" lvl="0" indent="0"/>
            <a:endParaRPr sz="2000" b="1" dirty="0"/>
          </a:p>
        </p:txBody>
      </p:sp>
      <p:grpSp>
        <p:nvGrpSpPr>
          <p:cNvPr id="735" name="Google Shape;735;p49"/>
          <p:cNvGrpSpPr/>
          <p:nvPr/>
        </p:nvGrpSpPr>
        <p:grpSpPr>
          <a:xfrm rot="5400000">
            <a:off x="348025" y="3984072"/>
            <a:ext cx="987245" cy="256500"/>
            <a:chOff x="713275" y="4065425"/>
            <a:chExt cx="987245" cy="256500"/>
          </a:xfrm>
        </p:grpSpPr>
        <p:sp>
          <p:nvSpPr>
            <p:cNvPr id="736" name="Google Shape;736;p4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9"/>
          <p:cNvGrpSpPr/>
          <p:nvPr/>
        </p:nvGrpSpPr>
        <p:grpSpPr>
          <a:xfrm rot="10800000" flipH="1">
            <a:off x="5713737" y="3998219"/>
            <a:ext cx="3100650" cy="1211775"/>
            <a:chOff x="-365050" y="-837825"/>
            <a:chExt cx="3100650" cy="1211775"/>
          </a:xfrm>
        </p:grpSpPr>
        <p:cxnSp>
          <p:nvCxnSpPr>
            <p:cNvPr id="740" name="Google Shape;740;p49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9"/>
            <p:cNvCxnSpPr/>
            <p:nvPr/>
          </p:nvCxnSpPr>
          <p:spPr>
            <a:xfrm>
              <a:off x="839600" y="373950"/>
              <a:ext cx="1896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742" name="Google Shape;742;p49"/>
          <p:cNvCxnSpPr/>
          <p:nvPr/>
        </p:nvCxnSpPr>
        <p:spPr>
          <a:xfrm rot="10800000" flipH="1">
            <a:off x="4132833" y="4525451"/>
            <a:ext cx="648300" cy="64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3" name="Google Shape;743;p49"/>
          <p:cNvCxnSpPr/>
          <p:nvPr/>
        </p:nvCxnSpPr>
        <p:spPr>
          <a:xfrm rot="10800000" flipH="1">
            <a:off x="4688670" y="4525451"/>
            <a:ext cx="648300" cy="64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4" name="Google Shape;744;p49"/>
          <p:cNvCxnSpPr/>
          <p:nvPr/>
        </p:nvCxnSpPr>
        <p:spPr>
          <a:xfrm rot="10800000" flipH="1">
            <a:off x="5244506" y="4525451"/>
            <a:ext cx="648300" cy="64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745" name="Google Shape;745;p49"/>
          <p:cNvGrpSpPr/>
          <p:nvPr/>
        </p:nvGrpSpPr>
        <p:grpSpPr>
          <a:xfrm flipH="1">
            <a:off x="2870337" y="-41890"/>
            <a:ext cx="2753388" cy="813426"/>
            <a:chOff x="-17788" y="-490569"/>
            <a:chExt cx="2753388" cy="864519"/>
          </a:xfrm>
        </p:grpSpPr>
        <p:cxnSp>
          <p:nvCxnSpPr>
            <p:cNvPr id="746" name="Google Shape;746;p49"/>
            <p:cNvCxnSpPr/>
            <p:nvPr/>
          </p:nvCxnSpPr>
          <p:spPr>
            <a:xfrm>
              <a:off x="-17788" y="-490569"/>
              <a:ext cx="860700" cy="86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9"/>
            <p:cNvCxnSpPr/>
            <p:nvPr/>
          </p:nvCxnSpPr>
          <p:spPr>
            <a:xfrm>
              <a:off x="839600" y="373950"/>
              <a:ext cx="1896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6866" name="Picture 2" descr="Sorry, Elon: Fully Autonomous Tesla Vehicles Will Not Happen Anytime Soon |  PC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37" y="1050401"/>
            <a:ext cx="4793863" cy="29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20449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>
            <a:spLocks noGrp="1"/>
          </p:cNvSpPr>
          <p:nvPr>
            <p:ph type="title"/>
          </p:nvPr>
        </p:nvSpPr>
        <p:spPr>
          <a:xfrm>
            <a:off x="656995" y="95250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Limitations</a:t>
            </a:r>
            <a:br>
              <a:rPr lang="en-US" dirty="0"/>
            </a:br>
            <a:endParaRPr dirty="0"/>
          </a:p>
        </p:txBody>
      </p:sp>
      <p:sp>
        <p:nvSpPr>
          <p:cNvPr id="606" name="Google Shape;606;p44"/>
          <p:cNvSpPr txBox="1"/>
          <p:nvPr/>
        </p:nvSpPr>
        <p:spPr>
          <a:xfrm>
            <a:off x="1189376" y="1193213"/>
            <a:ext cx="2239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1122475" y="747713"/>
            <a:ext cx="3146219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</a:rPr>
              <a:t>Security issues</a:t>
            </a:r>
            <a:endParaRPr lang="en-US" sz="2400" dirty="0">
              <a:solidFill>
                <a:schemeClr val="bg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08" name="Google Shape;608;p44"/>
          <p:cNvSpPr/>
          <p:nvPr/>
        </p:nvSpPr>
        <p:spPr>
          <a:xfrm>
            <a:off x="4433101" y="1202692"/>
            <a:ext cx="320400" cy="32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4"/>
          <p:cNvSpPr txBox="1"/>
          <p:nvPr/>
        </p:nvSpPr>
        <p:spPr>
          <a:xfrm>
            <a:off x="1184249" y="2821438"/>
            <a:ext cx="3409051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Unlearn How To Drive Manually</a:t>
            </a:r>
            <a:endParaRPr sz="20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720300" y="1844627"/>
            <a:ext cx="320400" cy="32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1189376" y="1760520"/>
            <a:ext cx="3871525" cy="48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 Cost Of Vehicles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1122475" y="4049975"/>
            <a:ext cx="3301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Misunderstanding</a:t>
            </a:r>
            <a:endParaRPr sz="24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8492422" y="1350699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8462534" y="3824658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12;p44"/>
          <p:cNvSpPr/>
          <p:nvPr/>
        </p:nvSpPr>
        <p:spPr>
          <a:xfrm>
            <a:off x="734984" y="4145058"/>
            <a:ext cx="320400" cy="32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08;p44"/>
          <p:cNvSpPr/>
          <p:nvPr/>
        </p:nvSpPr>
        <p:spPr>
          <a:xfrm>
            <a:off x="712509" y="2939276"/>
            <a:ext cx="320400" cy="32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13;p44"/>
          <p:cNvSpPr txBox="1"/>
          <p:nvPr/>
        </p:nvSpPr>
        <p:spPr>
          <a:xfrm>
            <a:off x="4824536" y="1118585"/>
            <a:ext cx="3871525" cy="48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Rise In Unemployment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Google Shape;613;p44"/>
          <p:cNvSpPr txBox="1"/>
          <p:nvPr/>
        </p:nvSpPr>
        <p:spPr>
          <a:xfrm>
            <a:off x="4899687" y="3713594"/>
            <a:ext cx="3871525" cy="48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Weather issues</a:t>
            </a:r>
          </a:p>
        </p:txBody>
      </p:sp>
      <p:sp>
        <p:nvSpPr>
          <p:cNvPr id="21" name="Google Shape;612;p44"/>
          <p:cNvSpPr/>
          <p:nvPr/>
        </p:nvSpPr>
        <p:spPr>
          <a:xfrm>
            <a:off x="4593300" y="3824658"/>
            <a:ext cx="320400" cy="32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8;p44"/>
          <p:cNvSpPr/>
          <p:nvPr/>
        </p:nvSpPr>
        <p:spPr>
          <a:xfrm>
            <a:off x="766226" y="882292"/>
            <a:ext cx="320400" cy="32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7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Sorry, Elon: Fully Autonomous Tesla Vehicles Will Not Happen Anytime Soon |  PC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9" name="Google Shape;559;p42"/>
          <p:cNvSpPr/>
          <p:nvPr/>
        </p:nvSpPr>
        <p:spPr>
          <a:xfrm>
            <a:off x="0" y="0"/>
            <a:ext cx="3823113" cy="1168400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title"/>
          </p:nvPr>
        </p:nvSpPr>
        <p:spPr>
          <a:xfrm>
            <a:off x="0" y="434332"/>
            <a:ext cx="3893704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/>
              <a:t>Future Work </a:t>
            </a:r>
            <a:endParaRPr dirty="0"/>
          </a:p>
        </p:txBody>
      </p:sp>
      <p:grpSp>
        <p:nvGrpSpPr>
          <p:cNvPr id="561" name="Google Shape;561;p42"/>
          <p:cNvGrpSpPr/>
          <p:nvPr/>
        </p:nvGrpSpPr>
        <p:grpSpPr>
          <a:xfrm>
            <a:off x="2926338" y="913600"/>
            <a:ext cx="896775" cy="149400"/>
            <a:chOff x="1664075" y="4088600"/>
            <a:chExt cx="896775" cy="149400"/>
          </a:xfrm>
        </p:grpSpPr>
        <p:sp>
          <p:nvSpPr>
            <p:cNvPr id="562" name="Google Shape;562;p42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2"/>
          <p:cNvGrpSpPr/>
          <p:nvPr/>
        </p:nvGrpSpPr>
        <p:grpSpPr>
          <a:xfrm>
            <a:off x="155325" y="140888"/>
            <a:ext cx="987245" cy="256500"/>
            <a:chOff x="713275" y="4065425"/>
            <a:chExt cx="987245" cy="256500"/>
          </a:xfrm>
        </p:grpSpPr>
        <p:sp>
          <p:nvSpPr>
            <p:cNvPr id="567" name="Google Shape;567;p4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89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/>
          <p:nvPr/>
        </p:nvSpPr>
        <p:spPr>
          <a:xfrm>
            <a:off x="2363550" y="39485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</a:rPr>
              <a:t>              Conclusion</a:t>
            </a:r>
            <a:r>
              <a:rPr lang="en-US" sz="1600" dirty="0"/>
              <a:t> 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470" name="Google Shape;470;p38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endParaRPr dirty="0"/>
          </a:p>
        </p:txBody>
      </p:sp>
      <p:sp>
        <p:nvSpPr>
          <p:cNvPr id="471" name="Google Shape;471;p38"/>
          <p:cNvSpPr txBox="1">
            <a:spLocks noGrp="1"/>
          </p:cNvSpPr>
          <p:nvPr>
            <p:ph type="subTitle" idx="1"/>
          </p:nvPr>
        </p:nvSpPr>
        <p:spPr>
          <a:xfrm>
            <a:off x="2093484" y="1571775"/>
            <a:ext cx="543127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b="1" dirty="0"/>
              <a:t>To conclude, we can say that this technology is getting closer to the customer every day, and the applications where the autonomous robot can be applied are increasing in all the fields.</a:t>
            </a:r>
            <a:endParaRPr b="1" dirty="0"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3891950" y="391225"/>
            <a:ext cx="1143400" cy="1114751"/>
            <a:chOff x="3891950" y="391225"/>
            <a:chExt cx="1143400" cy="1114751"/>
          </a:xfrm>
        </p:grpSpPr>
        <p:sp>
          <p:nvSpPr>
            <p:cNvPr id="473" name="Google Shape;473;p38"/>
            <p:cNvSpPr/>
            <p:nvPr/>
          </p:nvSpPr>
          <p:spPr>
            <a:xfrm>
              <a:off x="4108650" y="635976"/>
              <a:ext cx="926700" cy="870000"/>
            </a:xfrm>
            <a:prstGeom prst="snip2DiagRect">
              <a:avLst>
                <a:gd name="adj1" fmla="val 0"/>
                <a:gd name="adj2" fmla="val 23043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4390528" y="940482"/>
              <a:ext cx="362945" cy="260986"/>
            </a:xfrm>
            <a:custGeom>
              <a:avLst/>
              <a:gdLst/>
              <a:ahLst/>
              <a:cxnLst/>
              <a:rect l="l" t="t" r="r" b="b"/>
              <a:pathLst>
                <a:path w="15353" h="11040" extrusionOk="0">
                  <a:moveTo>
                    <a:pt x="4069" y="1"/>
                  </a:moveTo>
                  <a:lnTo>
                    <a:pt x="976" y="4693"/>
                  </a:lnTo>
                  <a:cubicBezTo>
                    <a:pt x="380" y="5561"/>
                    <a:pt x="0" y="6483"/>
                    <a:pt x="0" y="7568"/>
                  </a:cubicBezTo>
                  <a:cubicBezTo>
                    <a:pt x="0" y="9738"/>
                    <a:pt x="1600" y="11013"/>
                    <a:pt x="3336" y="11013"/>
                  </a:cubicBezTo>
                  <a:cubicBezTo>
                    <a:pt x="5262" y="11013"/>
                    <a:pt x="6673" y="9575"/>
                    <a:pt x="6673" y="7568"/>
                  </a:cubicBezTo>
                  <a:cubicBezTo>
                    <a:pt x="6673" y="6456"/>
                    <a:pt x="6211" y="5398"/>
                    <a:pt x="5235" y="4747"/>
                  </a:cubicBezTo>
                  <a:lnTo>
                    <a:pt x="7296" y="28"/>
                  </a:lnTo>
                  <a:lnTo>
                    <a:pt x="7296" y="1"/>
                  </a:lnTo>
                  <a:close/>
                  <a:moveTo>
                    <a:pt x="12179" y="1"/>
                  </a:moveTo>
                  <a:lnTo>
                    <a:pt x="9087" y="4693"/>
                  </a:lnTo>
                  <a:cubicBezTo>
                    <a:pt x="8490" y="5561"/>
                    <a:pt x="8110" y="6483"/>
                    <a:pt x="8110" y="7568"/>
                  </a:cubicBezTo>
                  <a:cubicBezTo>
                    <a:pt x="8110" y="9738"/>
                    <a:pt x="9710" y="11040"/>
                    <a:pt x="11419" y="11040"/>
                  </a:cubicBezTo>
                  <a:cubicBezTo>
                    <a:pt x="13372" y="11040"/>
                    <a:pt x="14783" y="9575"/>
                    <a:pt x="14783" y="7568"/>
                  </a:cubicBezTo>
                  <a:cubicBezTo>
                    <a:pt x="14783" y="6456"/>
                    <a:pt x="14321" y="5398"/>
                    <a:pt x="13291" y="4720"/>
                  </a:cubicBezTo>
                  <a:lnTo>
                    <a:pt x="15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3891950" y="391225"/>
              <a:ext cx="1004400" cy="1004400"/>
            </a:xfrm>
            <a:prstGeom prst="ellipse">
              <a:avLst/>
            </a:prstGeom>
            <a:gradFill>
              <a:gsLst>
                <a:gs pos="0">
                  <a:srgbClr val="05D8E7">
                    <a:alpha val="70980"/>
                  </a:srgbClr>
                </a:gs>
                <a:gs pos="30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8"/>
          <p:cNvGrpSpPr/>
          <p:nvPr/>
        </p:nvGrpSpPr>
        <p:grpSpPr>
          <a:xfrm>
            <a:off x="1362740" y="1315275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6794015" y="4153725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705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4"/>
          <p:cNvSpPr txBox="1"/>
          <p:nvPr/>
        </p:nvSpPr>
        <p:spPr>
          <a:xfrm>
            <a:off x="1189376" y="1193213"/>
            <a:ext cx="2239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8462534" y="3824658"/>
            <a:ext cx="6030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41;p56"/>
          <p:cNvSpPr/>
          <p:nvPr/>
        </p:nvSpPr>
        <p:spPr>
          <a:xfrm>
            <a:off x="1952625" y="-57150"/>
            <a:ext cx="5238900" cy="3343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48;p56"/>
          <p:cNvSpPr txBox="1">
            <a:spLocks noGrp="1"/>
          </p:cNvSpPr>
          <p:nvPr>
            <p:ph type="title"/>
          </p:nvPr>
        </p:nvSpPr>
        <p:spPr>
          <a:xfrm>
            <a:off x="2362200" y="539575"/>
            <a:ext cx="44196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5" name="Google Shape;946;p56"/>
          <p:cNvSpPr/>
          <p:nvPr/>
        </p:nvSpPr>
        <p:spPr>
          <a:xfrm>
            <a:off x="4220400" y="2960754"/>
            <a:ext cx="703200" cy="6603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44;p56"/>
          <p:cNvSpPr/>
          <p:nvPr/>
        </p:nvSpPr>
        <p:spPr>
          <a:xfrm>
            <a:off x="3190675" y="2709675"/>
            <a:ext cx="1162500" cy="1162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44;p56"/>
          <p:cNvSpPr/>
          <p:nvPr/>
        </p:nvSpPr>
        <p:spPr>
          <a:xfrm>
            <a:off x="4572075" y="2709675"/>
            <a:ext cx="1162500" cy="1162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962;p56"/>
          <p:cNvGrpSpPr/>
          <p:nvPr/>
        </p:nvGrpSpPr>
        <p:grpSpPr>
          <a:xfrm rot="5400000" flipH="1">
            <a:off x="7343646" y="2244050"/>
            <a:ext cx="2840775" cy="1210176"/>
            <a:chOff x="-363475" y="-836226"/>
            <a:chExt cx="2840775" cy="1210176"/>
          </a:xfrm>
        </p:grpSpPr>
        <p:cxnSp>
          <p:nvCxnSpPr>
            <p:cNvPr id="29" name="Google Shape;963;p56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964;p56"/>
            <p:cNvCxnSpPr/>
            <p:nvPr/>
          </p:nvCxnSpPr>
          <p:spPr>
            <a:xfrm rot="10800000">
              <a:off x="1658450" y="-444900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1" name="Google Shape;948;p56"/>
          <p:cNvSpPr txBox="1">
            <a:spLocks/>
          </p:cNvSpPr>
          <p:nvPr/>
        </p:nvSpPr>
        <p:spPr>
          <a:xfrm>
            <a:off x="2362275" y="1775214"/>
            <a:ext cx="4419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33961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re Self-Driving Cars Safe? | Dakota Digital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44" y="1982130"/>
            <a:ext cx="5067918" cy="31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" name="Google Shape;489;p39"/>
          <p:cNvSpPr/>
          <p:nvPr/>
        </p:nvSpPr>
        <p:spPr>
          <a:xfrm rot="10800000" flipH="1">
            <a:off x="-45908" y="-13281"/>
            <a:ext cx="5735508" cy="3576095"/>
          </a:xfrm>
          <a:prstGeom prst="snip1Rect">
            <a:avLst>
              <a:gd name="adj" fmla="val 438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/>
          </p:nvPr>
        </p:nvSpPr>
        <p:spPr>
          <a:xfrm>
            <a:off x="-14010" y="576325"/>
            <a:ext cx="6378161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u="sng" dirty="0">
                <a:latin typeface="Calibri"/>
                <a:ea typeface="Calibri"/>
                <a:cs typeface="Arial"/>
              </a:rPr>
              <a:t>Autonomous electric vehicles </a:t>
            </a:r>
            <a:br>
              <a:rPr lang="en-US" u="sng" dirty="0">
                <a:latin typeface="Calibri"/>
                <a:ea typeface="Calibri"/>
                <a:cs typeface="Arial"/>
              </a:rPr>
            </a:br>
            <a:r>
              <a:rPr lang="en-US" u="sng" dirty="0">
                <a:latin typeface="Calibri"/>
                <a:ea typeface="Calibri"/>
                <a:cs typeface="Arial"/>
              </a:rPr>
              <a:t>(A-VE)</a:t>
            </a:r>
            <a:endParaRPr dirty="0"/>
          </a:p>
        </p:txBody>
      </p:sp>
      <p:sp>
        <p:nvSpPr>
          <p:cNvPr id="491" name="Google Shape;491;p39"/>
          <p:cNvSpPr txBox="1">
            <a:spLocks noGrp="1"/>
          </p:cNvSpPr>
          <p:nvPr>
            <p:ph type="subTitle" idx="1"/>
          </p:nvPr>
        </p:nvSpPr>
        <p:spPr>
          <a:xfrm>
            <a:off x="-10633" y="1233830"/>
            <a:ext cx="3407700" cy="2288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self-driving vehicles powered by electricity.</a:t>
            </a:r>
          </a:p>
          <a:p>
            <a:pPr marL="0" lvl="0" indent="0">
              <a:spcAft>
                <a:spcPts val="1200"/>
              </a:spcAft>
            </a:pPr>
            <a:r>
              <a:rPr lang="en-US" dirty="0"/>
              <a:t>These vehicles use sensors and computer vision to navigate. </a:t>
            </a:r>
          </a:p>
          <a:p>
            <a:pPr marL="0" lvl="0" indent="0">
              <a:spcAft>
                <a:spcPts val="1200"/>
              </a:spcAft>
            </a:pPr>
            <a:r>
              <a:rPr lang="en-US" dirty="0"/>
              <a:t>A-EVs are capable of driving where traditional cars and human drivers do.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492" name="Google Shape;492;p39"/>
          <p:cNvGrpSpPr/>
          <p:nvPr/>
        </p:nvGrpSpPr>
        <p:grpSpPr>
          <a:xfrm>
            <a:off x="6618137" y="-14242"/>
            <a:ext cx="1386450" cy="1093595"/>
            <a:chOff x="6618137" y="-14242"/>
            <a:chExt cx="1386450" cy="1093595"/>
          </a:xfrm>
        </p:grpSpPr>
        <p:grpSp>
          <p:nvGrpSpPr>
            <p:cNvPr id="493" name="Google Shape;493;p39"/>
            <p:cNvGrpSpPr/>
            <p:nvPr/>
          </p:nvGrpSpPr>
          <p:grpSpPr>
            <a:xfrm>
              <a:off x="661813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4" name="Google Shape;494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5" name="Google Shape;495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" name="Google Shape;496;p39"/>
            <p:cNvGrpSpPr/>
            <p:nvPr/>
          </p:nvGrpSpPr>
          <p:grpSpPr>
            <a:xfrm>
              <a:off x="7090862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7" name="Google Shape;497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8" name="Google Shape;498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9" name="Google Shape;499;p39"/>
            <p:cNvGrpSpPr/>
            <p:nvPr/>
          </p:nvGrpSpPr>
          <p:grpSpPr>
            <a:xfrm>
              <a:off x="756358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1" name="Google Shape;501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2" name="Google Shape;502;p39"/>
          <p:cNvGrpSpPr/>
          <p:nvPr/>
        </p:nvGrpSpPr>
        <p:grpSpPr>
          <a:xfrm>
            <a:off x="1115350" y="4110675"/>
            <a:ext cx="987245" cy="256500"/>
            <a:chOff x="713275" y="4065425"/>
            <a:chExt cx="987245" cy="256500"/>
          </a:xfrm>
        </p:grpSpPr>
        <p:sp>
          <p:nvSpPr>
            <p:cNvPr id="503" name="Google Shape;503;p3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>
            <a:off x="3831439" y="7558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4818745" y="5393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3337645" y="4347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9"/>
          <p:cNvSpPr/>
          <p:nvPr/>
        </p:nvSpPr>
        <p:spPr>
          <a:xfrm>
            <a:off x="8430729" y="434760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39"/>
          <p:cNvCxnSpPr/>
          <p:nvPr/>
        </p:nvCxnSpPr>
        <p:spPr>
          <a:xfrm>
            <a:off x="-45908" y="1536750"/>
            <a:ext cx="31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2848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/>
          <p:nvPr/>
        </p:nvSpPr>
        <p:spPr>
          <a:xfrm>
            <a:off x="2363550" y="39485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</a:rPr>
              <a:t>                              (SAEV)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470" name="Google Shape;470;p38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endParaRPr dirty="0"/>
          </a:p>
        </p:txBody>
      </p:sp>
      <p:sp>
        <p:nvSpPr>
          <p:cNvPr id="471" name="Google Shape;471;p38"/>
          <p:cNvSpPr txBox="1">
            <a:spLocks noGrp="1"/>
          </p:cNvSpPr>
          <p:nvPr>
            <p:ph type="subTitle" idx="1"/>
          </p:nvPr>
        </p:nvSpPr>
        <p:spPr>
          <a:xfrm>
            <a:off x="2093485" y="1571775"/>
            <a:ext cx="49695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A human passenger is not required to take control of the vehicle at any time, nor is a human passenger required to be present in the vehicle at all.</a:t>
            </a:r>
            <a:endParaRPr dirty="0"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3891950" y="391225"/>
            <a:ext cx="1143400" cy="1114751"/>
            <a:chOff x="3891950" y="391225"/>
            <a:chExt cx="1143400" cy="1114751"/>
          </a:xfrm>
        </p:grpSpPr>
        <p:sp>
          <p:nvSpPr>
            <p:cNvPr id="473" name="Google Shape;473;p38"/>
            <p:cNvSpPr/>
            <p:nvPr/>
          </p:nvSpPr>
          <p:spPr>
            <a:xfrm>
              <a:off x="4108650" y="635976"/>
              <a:ext cx="926700" cy="870000"/>
            </a:xfrm>
            <a:prstGeom prst="snip2DiagRect">
              <a:avLst>
                <a:gd name="adj1" fmla="val 0"/>
                <a:gd name="adj2" fmla="val 23043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4390528" y="940482"/>
              <a:ext cx="362945" cy="260986"/>
            </a:xfrm>
            <a:custGeom>
              <a:avLst/>
              <a:gdLst/>
              <a:ahLst/>
              <a:cxnLst/>
              <a:rect l="l" t="t" r="r" b="b"/>
              <a:pathLst>
                <a:path w="15353" h="11040" extrusionOk="0">
                  <a:moveTo>
                    <a:pt x="4069" y="1"/>
                  </a:moveTo>
                  <a:lnTo>
                    <a:pt x="976" y="4693"/>
                  </a:lnTo>
                  <a:cubicBezTo>
                    <a:pt x="380" y="5561"/>
                    <a:pt x="0" y="6483"/>
                    <a:pt x="0" y="7568"/>
                  </a:cubicBezTo>
                  <a:cubicBezTo>
                    <a:pt x="0" y="9738"/>
                    <a:pt x="1600" y="11013"/>
                    <a:pt x="3336" y="11013"/>
                  </a:cubicBezTo>
                  <a:cubicBezTo>
                    <a:pt x="5262" y="11013"/>
                    <a:pt x="6673" y="9575"/>
                    <a:pt x="6673" y="7568"/>
                  </a:cubicBezTo>
                  <a:cubicBezTo>
                    <a:pt x="6673" y="6456"/>
                    <a:pt x="6211" y="5398"/>
                    <a:pt x="5235" y="4747"/>
                  </a:cubicBezTo>
                  <a:lnTo>
                    <a:pt x="7296" y="28"/>
                  </a:lnTo>
                  <a:lnTo>
                    <a:pt x="7296" y="1"/>
                  </a:lnTo>
                  <a:close/>
                  <a:moveTo>
                    <a:pt x="12179" y="1"/>
                  </a:moveTo>
                  <a:lnTo>
                    <a:pt x="9087" y="4693"/>
                  </a:lnTo>
                  <a:cubicBezTo>
                    <a:pt x="8490" y="5561"/>
                    <a:pt x="8110" y="6483"/>
                    <a:pt x="8110" y="7568"/>
                  </a:cubicBezTo>
                  <a:cubicBezTo>
                    <a:pt x="8110" y="9738"/>
                    <a:pt x="9710" y="11040"/>
                    <a:pt x="11419" y="11040"/>
                  </a:cubicBezTo>
                  <a:cubicBezTo>
                    <a:pt x="13372" y="11040"/>
                    <a:pt x="14783" y="9575"/>
                    <a:pt x="14783" y="7568"/>
                  </a:cubicBezTo>
                  <a:cubicBezTo>
                    <a:pt x="14783" y="6456"/>
                    <a:pt x="14321" y="5398"/>
                    <a:pt x="13291" y="4720"/>
                  </a:cubicBezTo>
                  <a:lnTo>
                    <a:pt x="15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3891950" y="391225"/>
              <a:ext cx="1004400" cy="1004400"/>
            </a:xfrm>
            <a:prstGeom prst="ellipse">
              <a:avLst/>
            </a:prstGeom>
            <a:gradFill>
              <a:gsLst>
                <a:gs pos="0">
                  <a:srgbClr val="05D8E7">
                    <a:alpha val="70980"/>
                  </a:srgbClr>
                </a:gs>
                <a:gs pos="30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8"/>
          <p:cNvGrpSpPr/>
          <p:nvPr/>
        </p:nvGrpSpPr>
        <p:grpSpPr>
          <a:xfrm>
            <a:off x="1362740" y="1315275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6794015" y="4153725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77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138"/>
            <a:ext cx="9144000" cy="487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9" name="Google Shape;559;p42"/>
          <p:cNvSpPr/>
          <p:nvPr/>
        </p:nvSpPr>
        <p:spPr>
          <a:xfrm>
            <a:off x="-1627982" y="-186812"/>
            <a:ext cx="3823113" cy="1168400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2"/>
          <p:cNvGrpSpPr/>
          <p:nvPr/>
        </p:nvGrpSpPr>
        <p:grpSpPr>
          <a:xfrm>
            <a:off x="1746743" y="768600"/>
            <a:ext cx="896775" cy="149400"/>
            <a:chOff x="1664075" y="4088600"/>
            <a:chExt cx="896775" cy="149400"/>
          </a:xfrm>
        </p:grpSpPr>
        <p:sp>
          <p:nvSpPr>
            <p:cNvPr id="562" name="Google Shape;562;p42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2"/>
          <p:cNvGrpSpPr/>
          <p:nvPr/>
        </p:nvGrpSpPr>
        <p:grpSpPr>
          <a:xfrm>
            <a:off x="155325" y="140888"/>
            <a:ext cx="987245" cy="256500"/>
            <a:chOff x="713275" y="4065425"/>
            <a:chExt cx="987245" cy="256500"/>
          </a:xfrm>
        </p:grpSpPr>
        <p:sp>
          <p:nvSpPr>
            <p:cNvPr id="567" name="Google Shape;567;p4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67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Problem Statement </a:t>
            </a:r>
            <a:endParaRPr dirty="0"/>
          </a:p>
        </p:txBody>
      </p:sp>
      <p:sp>
        <p:nvSpPr>
          <p:cNvPr id="582" name="Google Shape;582;p43"/>
          <p:cNvSpPr txBox="1"/>
          <p:nvPr/>
        </p:nvSpPr>
        <p:spPr>
          <a:xfrm>
            <a:off x="672900" y="1411569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495100" y="168782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8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occurrence of traffic accidents</a:t>
            </a:r>
            <a:endParaRPr sz="18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6286524" y="1530275"/>
            <a:ext cx="2717776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who cannot drive; perhaps as they are underage, have no driving license</a:t>
            </a:r>
            <a:endParaRPr sz="18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672900" y="3046170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228574" y="3073068"/>
            <a:ext cx="26289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8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weather conditions and dangerous roads that humans cannot deal with</a:t>
            </a:r>
            <a:endParaRPr sz="18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6286550" y="3093622"/>
            <a:ext cx="271775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People can do work in autonomous vehicles, increase working efficiency</a:t>
            </a:r>
            <a:endParaRPr sz="1800" b="1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285747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3"/>
          <p:cNvCxnSpPr/>
          <p:nvPr/>
        </p:nvCxnSpPr>
        <p:spPr>
          <a:xfrm rot="10800000" flipH="1">
            <a:off x="28574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3"/>
          <p:cNvCxnSpPr/>
          <p:nvPr/>
        </p:nvCxnSpPr>
        <p:spPr>
          <a:xfrm flipH="1">
            <a:off x="584312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43"/>
          <p:cNvCxnSpPr/>
          <p:nvPr/>
        </p:nvCxnSpPr>
        <p:spPr>
          <a:xfrm rot="10800000">
            <a:off x="584312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43"/>
          <p:cNvSpPr/>
          <p:nvPr/>
        </p:nvSpPr>
        <p:spPr>
          <a:xfrm>
            <a:off x="3242150" y="1358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43"/>
          <p:cNvGrpSpPr/>
          <p:nvPr/>
        </p:nvGrpSpPr>
        <p:grpSpPr>
          <a:xfrm>
            <a:off x="4755900" y="1156263"/>
            <a:ext cx="987245" cy="256500"/>
            <a:chOff x="713275" y="4065425"/>
            <a:chExt cx="987245" cy="256500"/>
          </a:xfrm>
        </p:grpSpPr>
        <p:sp>
          <p:nvSpPr>
            <p:cNvPr id="596" name="Google Shape;596;p4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43"/>
          <p:cNvSpPr/>
          <p:nvPr/>
        </p:nvSpPr>
        <p:spPr>
          <a:xfrm>
            <a:off x="4184536" y="4136425"/>
            <a:ext cx="3411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3391864" y="4136425"/>
            <a:ext cx="7104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China gives green light to self-driving cars - Asia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334990" y="1950925"/>
            <a:ext cx="2508135" cy="15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3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3882457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159025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605952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108657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832101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385200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 idx="7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 idx="8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proposed solution</a:t>
            </a:r>
            <a:endParaRPr dirty="0"/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2"/>
          </p:nvPr>
        </p:nvSpPr>
        <p:spPr>
          <a:xfrm>
            <a:off x="651225" y="2670023"/>
            <a:ext cx="2617675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b="1" dirty="0"/>
              <a:t>A camera, to analyze the environment</a:t>
            </a:r>
            <a:endParaRPr sz="1800" b="1"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4"/>
          </p:nvPr>
        </p:nvSpPr>
        <p:spPr>
          <a:xfrm>
            <a:off x="3369535" y="2669900"/>
            <a:ext cx="2627918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b="1" dirty="0"/>
              <a:t>An algorithm to solve different tasks such as line tracking ,sign detection</a:t>
            </a:r>
            <a:endParaRPr sz="1800" b="1" dirty="0"/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6"/>
          </p:nvPr>
        </p:nvSpPr>
        <p:spPr>
          <a:xfrm>
            <a:off x="6191737" y="2672800"/>
            <a:ext cx="2609574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800" b="1" dirty="0"/>
              <a:t>Artificial intelligence and machine learning system to solve the unpredictable situations</a:t>
            </a:r>
            <a:endParaRPr sz="1800" b="1" dirty="0"/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19" name="Google Shape;419;p36"/>
          <p:cNvGrpSpPr/>
          <p:nvPr/>
        </p:nvGrpSpPr>
        <p:grpSpPr>
          <a:xfrm>
            <a:off x="1415125" y="4163300"/>
            <a:ext cx="896775" cy="149400"/>
            <a:chOff x="1664075" y="4088600"/>
            <a:chExt cx="896775" cy="149400"/>
          </a:xfrm>
        </p:grpSpPr>
        <p:sp>
          <p:nvSpPr>
            <p:cNvPr id="420" name="Google Shape;42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>
            <a:off x="4123619" y="4163300"/>
            <a:ext cx="896775" cy="149400"/>
            <a:chOff x="1664075" y="4088600"/>
            <a:chExt cx="896775" cy="149400"/>
          </a:xfrm>
        </p:grpSpPr>
        <p:sp>
          <p:nvSpPr>
            <p:cNvPr id="425" name="Google Shape;425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7028414" y="4163300"/>
            <a:ext cx="896775" cy="149400"/>
            <a:chOff x="1664075" y="4088600"/>
            <a:chExt cx="896775" cy="149400"/>
          </a:xfrm>
        </p:grpSpPr>
        <p:sp>
          <p:nvSpPr>
            <p:cNvPr id="430" name="Google Shape;43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6"/>
          <p:cNvSpPr/>
          <p:nvPr/>
        </p:nvSpPr>
        <p:spPr>
          <a:xfrm>
            <a:off x="2914962" y="1381501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675737" y="2135001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219650" y="1997625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2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821</Words>
  <Application>Microsoft Office PowerPoint</Application>
  <PresentationFormat>On-screen Show (16:9)</PresentationFormat>
  <Paragraphs>144</Paragraphs>
  <Slides>48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Abel</vt:lpstr>
      <vt:lpstr>Arial</vt:lpstr>
      <vt:lpstr>Calibri</vt:lpstr>
      <vt:lpstr>Share Tech</vt:lpstr>
      <vt:lpstr>Symbol</vt:lpstr>
      <vt:lpstr>Times New Roman</vt:lpstr>
      <vt:lpstr>Electric Car Project Proposal by Slidesgo</vt:lpstr>
      <vt:lpstr>Smart Autonomous   Electric Vehicle  </vt:lpstr>
      <vt:lpstr>        Supervised by:        DR. Essam Nabil   :Team Members Nourhan Mohammed Negm Youstina Atef Salama Salieb Aya Basuony Elgarhy Kyrillos Alaa RezK  Halim Nader Halim Habib  </vt:lpstr>
      <vt:lpstr>Outline of presentation </vt:lpstr>
      <vt:lpstr>Overview</vt:lpstr>
      <vt:lpstr>Autonomous electric vehicles  (A-VE)</vt:lpstr>
      <vt:lpstr>— </vt:lpstr>
      <vt:lpstr>PowerPoint Presentation</vt:lpstr>
      <vt:lpstr>Problem Statement </vt:lpstr>
      <vt:lpstr>02</vt:lpstr>
      <vt:lpstr>objectives </vt:lpstr>
      <vt:lpstr>Environment processing</vt:lpstr>
      <vt:lpstr>SYSTEM DESIGN </vt:lpstr>
      <vt:lpstr>Requirements and Specification Analysis</vt:lpstr>
      <vt:lpstr>System Architecture </vt:lpstr>
      <vt:lpstr>Action Module </vt:lpstr>
      <vt:lpstr>Moving the car depends on the power applied to each side left and right</vt:lpstr>
      <vt:lpstr>Vision Module</vt:lpstr>
      <vt:lpstr>Sub modules of vision module </vt:lpstr>
      <vt:lpstr>PowerPoint Presentation</vt:lpstr>
      <vt:lpstr>Control Module </vt:lpstr>
      <vt:lpstr>Environment</vt:lpstr>
      <vt:lpstr>PowerPoint Presentation</vt:lpstr>
      <vt:lpstr> Sequence Diagrams </vt:lpstr>
      <vt:lpstr>Implementation</vt:lpstr>
      <vt:lpstr>Implementation</vt:lpstr>
      <vt:lpstr>Raspberry pi </vt:lpstr>
      <vt:lpstr>camera</vt:lpstr>
      <vt:lpstr>DC Gear Motor with encoder </vt:lpstr>
      <vt:lpstr>L298N Motor Driver   </vt:lpstr>
      <vt:lpstr>   Arduino uno   </vt:lpstr>
      <vt:lpstr>Power Bank (10,000 mAh)  </vt:lpstr>
      <vt:lpstr>Tesla cyber truck </vt:lpstr>
      <vt:lpstr>Trainnign and  Testing </vt:lpstr>
      <vt:lpstr>Image Processing Functions</vt:lpstr>
      <vt:lpstr>Cascade Training GUI software                  Lane Detection </vt:lpstr>
      <vt:lpstr>U-Turn Sign </vt:lpstr>
      <vt:lpstr> Detection     </vt:lpstr>
      <vt:lpstr>Testing</vt:lpstr>
      <vt:lpstr>Test 3 (Stop Sign Detection and Function) </vt:lpstr>
      <vt:lpstr>Test 4 (Object Avoidance) </vt:lpstr>
      <vt:lpstr>Test 5 (Traffic Light Detecting) </vt:lpstr>
      <vt:lpstr>Results and Future Work </vt:lpstr>
      <vt:lpstr>Advantages</vt:lpstr>
      <vt:lpstr>Advantages</vt:lpstr>
      <vt:lpstr>Limitations </vt:lpstr>
      <vt:lpstr>Future Work </vt:lpstr>
      <vt:lpstr>—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Car Project Proposal</dc:title>
  <dc:creator>k</dc:creator>
  <cp:lastModifiedBy>Youstina Atef</cp:lastModifiedBy>
  <cp:revision>45</cp:revision>
  <dcterms:modified xsi:type="dcterms:W3CDTF">2023-07-16T21:05:32Z</dcterms:modified>
</cp:coreProperties>
</file>